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2.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3" r:id="rId5"/>
    <p:sldMasterId id="2147483725" r:id="rId6"/>
  </p:sldMasterIdLst>
  <p:notesMasterIdLst>
    <p:notesMasterId r:id="rId47"/>
  </p:notesMasterIdLst>
  <p:sldIdLst>
    <p:sldId id="280" r:id="rId7"/>
    <p:sldId id="2456" r:id="rId8"/>
    <p:sldId id="2464" r:id="rId9"/>
    <p:sldId id="2320" r:id="rId10"/>
    <p:sldId id="2487" r:id="rId11"/>
    <p:sldId id="2478" r:id="rId12"/>
    <p:sldId id="2459" r:id="rId13"/>
    <p:sldId id="2479" r:id="rId14"/>
    <p:sldId id="2484" r:id="rId15"/>
    <p:sldId id="2398" r:id="rId16"/>
    <p:sldId id="2486" r:id="rId17"/>
    <p:sldId id="2402" r:id="rId18"/>
    <p:sldId id="2405" r:id="rId19"/>
    <p:sldId id="2403" r:id="rId20"/>
    <p:sldId id="2407" r:id="rId21"/>
    <p:sldId id="2404" r:id="rId22"/>
    <p:sldId id="2408" r:id="rId23"/>
    <p:sldId id="2409" r:id="rId24"/>
    <p:sldId id="2490" r:id="rId25"/>
    <p:sldId id="2488" r:id="rId26"/>
    <p:sldId id="2415" r:id="rId27"/>
    <p:sldId id="342" r:id="rId28"/>
    <p:sldId id="2485" r:id="rId29"/>
    <p:sldId id="2502" r:id="rId30"/>
    <p:sldId id="292" r:id="rId31"/>
    <p:sldId id="2424" r:id="rId32"/>
    <p:sldId id="2425" r:id="rId33"/>
    <p:sldId id="260" r:id="rId34"/>
    <p:sldId id="2489" r:id="rId35"/>
    <p:sldId id="2492" r:id="rId36"/>
    <p:sldId id="2494" r:id="rId37"/>
    <p:sldId id="2493" r:id="rId38"/>
    <p:sldId id="2495" r:id="rId39"/>
    <p:sldId id="2496" r:id="rId40"/>
    <p:sldId id="2497" r:id="rId41"/>
    <p:sldId id="2498" r:id="rId42"/>
    <p:sldId id="2499" r:id="rId43"/>
    <p:sldId id="2500" r:id="rId44"/>
    <p:sldId id="2501" r:id="rId45"/>
    <p:sldId id="2491" r:id="rId4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F3DBB3-C36E-4369-9161-1FC0580C4802}">
          <p14:sldIdLst>
            <p14:sldId id="280"/>
            <p14:sldId id="2456"/>
          </p14:sldIdLst>
        </p14:section>
        <p14:section name="Basics" id="{8DB42966-6F25-4394-9356-F99F480DCB83}">
          <p14:sldIdLst>
            <p14:sldId id="2464"/>
            <p14:sldId id="2320"/>
            <p14:sldId id="2487"/>
            <p14:sldId id="2478"/>
            <p14:sldId id="2459"/>
            <p14:sldId id="2479"/>
            <p14:sldId id="2484"/>
            <p14:sldId id="2398"/>
            <p14:sldId id="2486"/>
            <p14:sldId id="2402"/>
            <p14:sldId id="2405"/>
            <p14:sldId id="2403"/>
            <p14:sldId id="2407"/>
            <p14:sldId id="2404"/>
            <p14:sldId id="2408"/>
            <p14:sldId id="2409"/>
            <p14:sldId id="2490"/>
            <p14:sldId id="2488"/>
          </p14:sldIdLst>
        </p14:section>
        <p14:section name="APIM Policies" id="{7B9E3C2E-F411-9746-A657-9DD2D50C80C9}">
          <p14:sldIdLst>
            <p14:sldId id="2415"/>
            <p14:sldId id="342"/>
            <p14:sldId id="2485"/>
            <p14:sldId id="2502"/>
            <p14:sldId id="292"/>
            <p14:sldId id="2424"/>
            <p14:sldId id="2425"/>
            <p14:sldId id="260"/>
            <p14:sldId id="2489"/>
            <p14:sldId id="2492"/>
            <p14:sldId id="2494"/>
            <p14:sldId id="2493"/>
            <p14:sldId id="2495"/>
            <p14:sldId id="2496"/>
            <p14:sldId id="2497"/>
            <p14:sldId id="2498"/>
            <p14:sldId id="2499"/>
            <p14:sldId id="2500"/>
            <p14:sldId id="2501"/>
            <p14:sldId id="24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ao Jiang" initials="MJ" lastIdx="15" clrIdx="0">
    <p:extLst>
      <p:ext uri="{19B8F6BF-5375-455C-9EA6-DF929625EA0E}">
        <p15:presenceInfo xmlns:p15="http://schemas.microsoft.com/office/powerpoint/2012/main" userId="S::mijiang@microsoft.com::fe8c53ae-f05b-45cf-913c-9892e079763f" providerId="AD"/>
      </p:ext>
    </p:extLst>
  </p:cmAuthor>
  <p:cmAuthor id="2" name="Skyler Hartle" initials="SH" lastIdx="1" clrIdx="1">
    <p:extLst>
      <p:ext uri="{19B8F6BF-5375-455C-9EA6-DF929625EA0E}">
        <p15:presenceInfo xmlns:p15="http://schemas.microsoft.com/office/powerpoint/2012/main" userId="S::skhartle@microsoft.com::b3a3c351-ff59-4b6f-8c3b-2e4f69408ec7" providerId="AD"/>
      </p:ext>
    </p:extLst>
  </p:cmAuthor>
  <p:cmAuthor id="3" name="helge.tesdal@vipps.no" initials="he" lastIdx="2" clrIdx="2">
    <p:extLst>
      <p:ext uri="{19B8F6BF-5375-455C-9EA6-DF929625EA0E}">
        <p15:presenceInfo xmlns:p15="http://schemas.microsoft.com/office/powerpoint/2012/main" userId="S::urn:spo:guest#helge.tesdal@vipps.no::" providerId="AD"/>
      </p:ext>
    </p:extLst>
  </p:cmAuthor>
  <p:cmAuthor id="4" name="sven.malvik@vipps.no" initials="sv" lastIdx="1" clrIdx="3">
    <p:extLst>
      <p:ext uri="{19B8F6BF-5375-455C-9EA6-DF929625EA0E}">
        <p15:presenceInfo xmlns:p15="http://schemas.microsoft.com/office/powerpoint/2012/main" userId="S::urn:spo:guest#sven.malvik@vipps.no::"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B24"/>
    <a:srgbClr val="FFFFFF"/>
    <a:srgbClr val="48367E"/>
    <a:srgbClr val="B1B1B1"/>
    <a:srgbClr val="FE50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74" autoAdjust="0"/>
    <p:restoredTop sz="96431" autoAdjust="0"/>
  </p:normalViewPr>
  <p:slideViewPr>
    <p:cSldViewPr snapToGrid="0" snapToObjects="1">
      <p:cViewPr varScale="1">
        <p:scale>
          <a:sx n="108" d="100"/>
          <a:sy n="108" d="100"/>
        </p:scale>
        <p:origin x="200" y="1136"/>
      </p:cViewPr>
      <p:guideLst/>
    </p:cSldViewPr>
  </p:slideViewPr>
  <p:outlineViewPr>
    <p:cViewPr>
      <p:scale>
        <a:sx n="33" d="100"/>
        <a:sy n="33" d="100"/>
      </p:scale>
      <p:origin x="0" y="-26936"/>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14" d="100"/>
          <a:sy n="114" d="100"/>
        </p:scale>
        <p:origin x="426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81B34E-41EE-4A37-ABBF-828C054A2126}" type="doc">
      <dgm:prSet loTypeId="urn:microsoft.com/office/officeart/2018/2/layout/IconVerticalSolidList" loCatId="icon" qsTypeId="urn:microsoft.com/office/officeart/2005/8/quickstyle/simple1" qsCatId="simple" csTypeId="urn:microsoft.com/office/officeart/2005/8/colors/accent5_2" csCatId="accent5" phldr="1"/>
      <dgm:spPr/>
      <dgm:t>
        <a:bodyPr/>
        <a:lstStyle/>
        <a:p>
          <a:endParaRPr lang="en-US"/>
        </a:p>
      </dgm:t>
    </dgm:pt>
    <dgm:pt modelId="{EBA9B66D-50B9-4C39-B146-2D656BFD583E}">
      <dgm:prSet/>
      <dgm:spPr/>
      <dgm:t>
        <a:bodyPr/>
        <a:lstStyle/>
        <a:p>
          <a:pPr>
            <a:lnSpc>
              <a:spcPct val="100000"/>
            </a:lnSpc>
          </a:pPr>
          <a:r>
            <a:rPr lang="en-US" baseline="0" dirty="0"/>
            <a:t>Enforce pre-access checks.</a:t>
          </a:r>
          <a:endParaRPr lang="en-US" dirty="0"/>
        </a:p>
      </dgm:t>
    </dgm:pt>
    <dgm:pt modelId="{81AE7C1E-26D6-4CC9-9D4E-04A657AA93EF}" type="parTrans" cxnId="{863C0C59-C0A6-4C9A-9A71-84745FCE49DE}">
      <dgm:prSet/>
      <dgm:spPr/>
      <dgm:t>
        <a:bodyPr/>
        <a:lstStyle/>
        <a:p>
          <a:endParaRPr lang="en-US"/>
        </a:p>
      </dgm:t>
    </dgm:pt>
    <dgm:pt modelId="{E6BA2B46-48FE-4993-B3A8-6B0882C00235}" type="sibTrans" cxnId="{863C0C59-C0A6-4C9A-9A71-84745FCE49DE}">
      <dgm:prSet/>
      <dgm:spPr/>
      <dgm:t>
        <a:bodyPr/>
        <a:lstStyle/>
        <a:p>
          <a:endParaRPr lang="en-US"/>
        </a:p>
      </dgm:t>
    </dgm:pt>
    <dgm:pt modelId="{920F4167-9996-4F91-8625-113CF44E3254}">
      <dgm:prSet/>
      <dgm:spPr/>
      <dgm:t>
        <a:bodyPr/>
        <a:lstStyle/>
        <a:p>
          <a:pPr>
            <a:lnSpc>
              <a:spcPct val="100000"/>
            </a:lnSpc>
          </a:pPr>
          <a:r>
            <a:rPr lang="en-US" baseline="0" dirty="0"/>
            <a:t>Prevent unauthorized access</a:t>
          </a:r>
          <a:endParaRPr lang="en-US" dirty="0"/>
        </a:p>
      </dgm:t>
    </dgm:pt>
    <dgm:pt modelId="{0088BFAE-B4A7-464F-AF0A-03133D0E2A57}" type="parTrans" cxnId="{D7F1D915-74AF-44DD-89F0-B526E23056F6}">
      <dgm:prSet/>
      <dgm:spPr/>
      <dgm:t>
        <a:bodyPr/>
        <a:lstStyle/>
        <a:p>
          <a:endParaRPr lang="en-US"/>
        </a:p>
      </dgm:t>
    </dgm:pt>
    <dgm:pt modelId="{C0841989-BB54-40B4-97A8-4D8DF9E5B06F}" type="sibTrans" cxnId="{D7F1D915-74AF-44DD-89F0-B526E23056F6}">
      <dgm:prSet/>
      <dgm:spPr/>
      <dgm:t>
        <a:bodyPr/>
        <a:lstStyle/>
        <a:p>
          <a:endParaRPr lang="en-US"/>
        </a:p>
      </dgm:t>
    </dgm:pt>
    <dgm:pt modelId="{7E199D83-CA4A-4C81-8F03-C34EF8677653}">
      <dgm:prSet/>
      <dgm:spPr/>
      <dgm:t>
        <a:bodyPr/>
        <a:lstStyle/>
        <a:p>
          <a:pPr>
            <a:lnSpc>
              <a:spcPct val="100000"/>
            </a:lnSpc>
          </a:pPr>
          <a:r>
            <a:rPr lang="en-US" baseline="0"/>
            <a:t>Prevent excessive usage</a:t>
          </a:r>
          <a:endParaRPr lang="en-US"/>
        </a:p>
      </dgm:t>
    </dgm:pt>
    <dgm:pt modelId="{F5C8D53E-7ED5-422F-A8BA-9955877FAF26}" type="parTrans" cxnId="{6C3B518D-B5A2-4343-AA88-D1C058238FD1}">
      <dgm:prSet/>
      <dgm:spPr/>
      <dgm:t>
        <a:bodyPr/>
        <a:lstStyle/>
        <a:p>
          <a:endParaRPr lang="en-US"/>
        </a:p>
      </dgm:t>
    </dgm:pt>
    <dgm:pt modelId="{B5AA3DFA-7A09-45E3-87F9-C2560A83ED50}" type="sibTrans" cxnId="{6C3B518D-B5A2-4343-AA88-D1C058238FD1}">
      <dgm:prSet/>
      <dgm:spPr/>
      <dgm:t>
        <a:bodyPr/>
        <a:lstStyle/>
        <a:p>
          <a:endParaRPr lang="en-US"/>
        </a:p>
      </dgm:t>
    </dgm:pt>
    <dgm:pt modelId="{1E44F40C-B717-4753-B2C6-ED6C8C450D76}">
      <dgm:prSet/>
      <dgm:spPr/>
      <dgm:t>
        <a:bodyPr/>
        <a:lstStyle/>
        <a:p>
          <a:pPr>
            <a:lnSpc>
              <a:spcPct val="100000"/>
            </a:lnSpc>
          </a:pPr>
          <a:r>
            <a:rPr lang="en-US" baseline="0"/>
            <a:t>Watch for abnormal activity</a:t>
          </a:r>
          <a:endParaRPr lang="en-US"/>
        </a:p>
      </dgm:t>
    </dgm:pt>
    <dgm:pt modelId="{43F36152-2761-4AC6-962D-D678056F707E}" type="parTrans" cxnId="{357FA3A9-5FC1-4AEE-B813-963BAB4B18E1}">
      <dgm:prSet/>
      <dgm:spPr/>
      <dgm:t>
        <a:bodyPr/>
        <a:lstStyle/>
        <a:p>
          <a:endParaRPr lang="en-US"/>
        </a:p>
      </dgm:t>
    </dgm:pt>
    <dgm:pt modelId="{9BB290C2-4300-4B34-AEE6-6236BFB295F3}" type="sibTrans" cxnId="{357FA3A9-5FC1-4AEE-B813-963BAB4B18E1}">
      <dgm:prSet/>
      <dgm:spPr/>
      <dgm:t>
        <a:bodyPr/>
        <a:lstStyle/>
        <a:p>
          <a:endParaRPr lang="en-US"/>
        </a:p>
      </dgm:t>
    </dgm:pt>
    <dgm:pt modelId="{43DADED3-660D-41C9-937F-BE157987E657}" type="pres">
      <dgm:prSet presAssocID="{7781B34E-41EE-4A37-ABBF-828C054A2126}" presName="root" presStyleCnt="0">
        <dgm:presLayoutVars>
          <dgm:dir/>
          <dgm:resizeHandles val="exact"/>
        </dgm:presLayoutVars>
      </dgm:prSet>
      <dgm:spPr/>
    </dgm:pt>
    <dgm:pt modelId="{AA81A3EE-5639-41BD-A0CE-A12ACF7974DC}" type="pres">
      <dgm:prSet presAssocID="{EBA9B66D-50B9-4C39-B146-2D656BFD583E}" presName="compNode" presStyleCnt="0"/>
      <dgm:spPr/>
    </dgm:pt>
    <dgm:pt modelId="{5CFEC4B9-F5C3-4282-B2A7-C94828403C30}" type="pres">
      <dgm:prSet presAssocID="{EBA9B66D-50B9-4C39-B146-2D656BFD583E}" presName="bgRect" presStyleLbl="bgShp" presStyleIdx="0" presStyleCnt="4"/>
      <dgm:spPr>
        <a:solidFill>
          <a:srgbClr val="FF5B24">
            <a:alpha val="15000"/>
          </a:srgbClr>
        </a:solidFill>
      </dgm:spPr>
    </dgm:pt>
    <dgm:pt modelId="{55814184-8F48-44F7-A38F-A453832DC7C3}" type="pres">
      <dgm:prSet presAssocID="{EBA9B66D-50B9-4C39-B146-2D656BFD583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735C2A10-C04F-43D2-9F95-667433871769}" type="pres">
      <dgm:prSet presAssocID="{EBA9B66D-50B9-4C39-B146-2D656BFD583E}" presName="spaceRect" presStyleCnt="0"/>
      <dgm:spPr/>
    </dgm:pt>
    <dgm:pt modelId="{573749D0-7DD0-4696-ABEA-9A01B5727151}" type="pres">
      <dgm:prSet presAssocID="{EBA9B66D-50B9-4C39-B146-2D656BFD583E}" presName="parTx" presStyleLbl="revTx" presStyleIdx="0" presStyleCnt="4">
        <dgm:presLayoutVars>
          <dgm:chMax val="0"/>
          <dgm:chPref val="0"/>
        </dgm:presLayoutVars>
      </dgm:prSet>
      <dgm:spPr/>
    </dgm:pt>
    <dgm:pt modelId="{B8F2F914-6BC9-4A9E-B72D-97C25D90F0BA}" type="pres">
      <dgm:prSet presAssocID="{E6BA2B46-48FE-4993-B3A8-6B0882C00235}" presName="sibTrans" presStyleCnt="0"/>
      <dgm:spPr/>
    </dgm:pt>
    <dgm:pt modelId="{A7FE7F7B-371E-4774-A205-254F3A074D76}" type="pres">
      <dgm:prSet presAssocID="{920F4167-9996-4F91-8625-113CF44E3254}" presName="compNode" presStyleCnt="0"/>
      <dgm:spPr/>
    </dgm:pt>
    <dgm:pt modelId="{177CC5A3-72B0-4DBD-8A8E-0EF89470F73B}" type="pres">
      <dgm:prSet presAssocID="{920F4167-9996-4F91-8625-113CF44E3254}" presName="bgRect" presStyleLbl="bgShp" presStyleIdx="1" presStyleCnt="4"/>
      <dgm:spPr>
        <a:solidFill>
          <a:srgbClr val="FF5B24">
            <a:alpha val="15000"/>
          </a:srgbClr>
        </a:solidFill>
      </dgm:spPr>
    </dgm:pt>
    <dgm:pt modelId="{34E1AFD3-E7B6-494D-9ADE-C345EFF88AB3}" type="pres">
      <dgm:prSet presAssocID="{920F4167-9996-4F91-8625-113CF44E325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BFA75E09-A5CA-4B72-B2F9-3B2306C9C87C}" type="pres">
      <dgm:prSet presAssocID="{920F4167-9996-4F91-8625-113CF44E3254}" presName="spaceRect" presStyleCnt="0"/>
      <dgm:spPr/>
    </dgm:pt>
    <dgm:pt modelId="{418A7AC4-36BD-447A-BCAE-4D1AA7CB06EE}" type="pres">
      <dgm:prSet presAssocID="{920F4167-9996-4F91-8625-113CF44E3254}" presName="parTx" presStyleLbl="revTx" presStyleIdx="1" presStyleCnt="4">
        <dgm:presLayoutVars>
          <dgm:chMax val="0"/>
          <dgm:chPref val="0"/>
        </dgm:presLayoutVars>
      </dgm:prSet>
      <dgm:spPr/>
    </dgm:pt>
    <dgm:pt modelId="{47E1E46A-BAA7-41C6-989F-E21F971BA4F6}" type="pres">
      <dgm:prSet presAssocID="{C0841989-BB54-40B4-97A8-4D8DF9E5B06F}" presName="sibTrans" presStyleCnt="0"/>
      <dgm:spPr/>
    </dgm:pt>
    <dgm:pt modelId="{BD482BC2-901E-46CB-8512-E90310C931E6}" type="pres">
      <dgm:prSet presAssocID="{7E199D83-CA4A-4C81-8F03-C34EF8677653}" presName="compNode" presStyleCnt="0"/>
      <dgm:spPr/>
    </dgm:pt>
    <dgm:pt modelId="{8E1D73EA-B8E2-4878-97A3-40B2EE3CCD36}" type="pres">
      <dgm:prSet presAssocID="{7E199D83-CA4A-4C81-8F03-C34EF8677653}" presName="bgRect" presStyleLbl="bgShp" presStyleIdx="2" presStyleCnt="4"/>
      <dgm:spPr>
        <a:solidFill>
          <a:srgbClr val="FF5B24">
            <a:alpha val="15000"/>
          </a:srgbClr>
        </a:solidFill>
      </dgm:spPr>
    </dgm:pt>
    <dgm:pt modelId="{1A0BE021-AAD1-4135-B570-31CC880C412B}" type="pres">
      <dgm:prSet presAssocID="{7E199D83-CA4A-4C81-8F03-C34EF867765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C585E171-91F8-4A7F-82CC-2D856529F37A}" type="pres">
      <dgm:prSet presAssocID="{7E199D83-CA4A-4C81-8F03-C34EF8677653}" presName="spaceRect" presStyleCnt="0"/>
      <dgm:spPr/>
    </dgm:pt>
    <dgm:pt modelId="{2524098D-E820-45BF-A1CE-95E947444D43}" type="pres">
      <dgm:prSet presAssocID="{7E199D83-CA4A-4C81-8F03-C34EF8677653}" presName="parTx" presStyleLbl="revTx" presStyleIdx="2" presStyleCnt="4">
        <dgm:presLayoutVars>
          <dgm:chMax val="0"/>
          <dgm:chPref val="0"/>
        </dgm:presLayoutVars>
      </dgm:prSet>
      <dgm:spPr/>
    </dgm:pt>
    <dgm:pt modelId="{04A14CDC-1147-45DA-A3AE-156230796894}" type="pres">
      <dgm:prSet presAssocID="{B5AA3DFA-7A09-45E3-87F9-C2560A83ED50}" presName="sibTrans" presStyleCnt="0"/>
      <dgm:spPr/>
    </dgm:pt>
    <dgm:pt modelId="{93E073CF-3F2A-4F70-8561-53454DA6780B}" type="pres">
      <dgm:prSet presAssocID="{1E44F40C-B717-4753-B2C6-ED6C8C450D76}" presName="compNode" presStyleCnt="0"/>
      <dgm:spPr/>
    </dgm:pt>
    <dgm:pt modelId="{6F33A4CF-8602-41F7-B761-60A3FC510F5C}" type="pres">
      <dgm:prSet presAssocID="{1E44F40C-B717-4753-B2C6-ED6C8C450D76}" presName="bgRect" presStyleLbl="bgShp" presStyleIdx="3" presStyleCnt="4"/>
      <dgm:spPr>
        <a:solidFill>
          <a:srgbClr val="FF5B24">
            <a:alpha val="15000"/>
          </a:srgbClr>
        </a:solidFill>
      </dgm:spPr>
    </dgm:pt>
    <dgm:pt modelId="{FE1202CC-41FD-492B-ACEE-AA5A8E34136B}" type="pres">
      <dgm:prSet presAssocID="{1E44F40C-B717-4753-B2C6-ED6C8C450D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CFF2B7A4-2537-43AE-978C-9EA5C484F30A}" type="pres">
      <dgm:prSet presAssocID="{1E44F40C-B717-4753-B2C6-ED6C8C450D76}" presName="spaceRect" presStyleCnt="0"/>
      <dgm:spPr/>
    </dgm:pt>
    <dgm:pt modelId="{77B331CF-3EEB-49C7-B5E8-EE2AE2507A0A}" type="pres">
      <dgm:prSet presAssocID="{1E44F40C-B717-4753-B2C6-ED6C8C450D76}" presName="parTx" presStyleLbl="revTx" presStyleIdx="3" presStyleCnt="4">
        <dgm:presLayoutVars>
          <dgm:chMax val="0"/>
          <dgm:chPref val="0"/>
        </dgm:presLayoutVars>
      </dgm:prSet>
      <dgm:spPr/>
    </dgm:pt>
  </dgm:ptLst>
  <dgm:cxnLst>
    <dgm:cxn modelId="{F6676602-90BC-3F4F-A9AB-CDF6DC2C06D6}" type="presOf" srcId="{7E199D83-CA4A-4C81-8F03-C34EF8677653}" destId="{2524098D-E820-45BF-A1CE-95E947444D43}" srcOrd="0" destOrd="0" presId="urn:microsoft.com/office/officeart/2018/2/layout/IconVerticalSolidList"/>
    <dgm:cxn modelId="{D7F1D915-74AF-44DD-89F0-B526E23056F6}" srcId="{7781B34E-41EE-4A37-ABBF-828C054A2126}" destId="{920F4167-9996-4F91-8625-113CF44E3254}" srcOrd="1" destOrd="0" parTransId="{0088BFAE-B4A7-464F-AF0A-03133D0E2A57}" sibTransId="{C0841989-BB54-40B4-97A8-4D8DF9E5B06F}"/>
    <dgm:cxn modelId="{47510259-4FE5-E94A-B8E9-8969D906CFAD}" type="presOf" srcId="{7781B34E-41EE-4A37-ABBF-828C054A2126}" destId="{43DADED3-660D-41C9-937F-BE157987E657}" srcOrd="0" destOrd="0" presId="urn:microsoft.com/office/officeart/2018/2/layout/IconVerticalSolidList"/>
    <dgm:cxn modelId="{863C0C59-C0A6-4C9A-9A71-84745FCE49DE}" srcId="{7781B34E-41EE-4A37-ABBF-828C054A2126}" destId="{EBA9B66D-50B9-4C39-B146-2D656BFD583E}" srcOrd="0" destOrd="0" parTransId="{81AE7C1E-26D6-4CC9-9D4E-04A657AA93EF}" sibTransId="{E6BA2B46-48FE-4993-B3A8-6B0882C00235}"/>
    <dgm:cxn modelId="{ADF20360-A94C-B046-88D7-CDC4918C2F09}" type="presOf" srcId="{920F4167-9996-4F91-8625-113CF44E3254}" destId="{418A7AC4-36BD-447A-BCAE-4D1AA7CB06EE}" srcOrd="0" destOrd="0" presId="urn:microsoft.com/office/officeart/2018/2/layout/IconVerticalSolidList"/>
    <dgm:cxn modelId="{6C3B518D-B5A2-4343-AA88-D1C058238FD1}" srcId="{7781B34E-41EE-4A37-ABBF-828C054A2126}" destId="{7E199D83-CA4A-4C81-8F03-C34EF8677653}" srcOrd="2" destOrd="0" parTransId="{F5C8D53E-7ED5-422F-A8BA-9955877FAF26}" sibTransId="{B5AA3DFA-7A09-45E3-87F9-C2560A83ED50}"/>
    <dgm:cxn modelId="{357FA3A9-5FC1-4AEE-B813-963BAB4B18E1}" srcId="{7781B34E-41EE-4A37-ABBF-828C054A2126}" destId="{1E44F40C-B717-4753-B2C6-ED6C8C450D76}" srcOrd="3" destOrd="0" parTransId="{43F36152-2761-4AC6-962D-D678056F707E}" sibTransId="{9BB290C2-4300-4B34-AEE6-6236BFB295F3}"/>
    <dgm:cxn modelId="{93004ABA-1FBD-9A49-873B-A4E9A1C122CE}" type="presOf" srcId="{EBA9B66D-50B9-4C39-B146-2D656BFD583E}" destId="{573749D0-7DD0-4696-ABEA-9A01B5727151}" srcOrd="0" destOrd="0" presId="urn:microsoft.com/office/officeart/2018/2/layout/IconVerticalSolidList"/>
    <dgm:cxn modelId="{EA9E69CC-93F8-8341-99D0-A7AC8F820885}" type="presOf" srcId="{1E44F40C-B717-4753-B2C6-ED6C8C450D76}" destId="{77B331CF-3EEB-49C7-B5E8-EE2AE2507A0A}" srcOrd="0" destOrd="0" presId="urn:microsoft.com/office/officeart/2018/2/layout/IconVerticalSolidList"/>
    <dgm:cxn modelId="{F8A4986B-6AFD-E949-A556-5A1AB8A5745B}" type="presParOf" srcId="{43DADED3-660D-41C9-937F-BE157987E657}" destId="{AA81A3EE-5639-41BD-A0CE-A12ACF7974DC}" srcOrd="0" destOrd="0" presId="urn:microsoft.com/office/officeart/2018/2/layout/IconVerticalSolidList"/>
    <dgm:cxn modelId="{02DF69CA-7D9E-124C-8E02-F3C877BE73E9}" type="presParOf" srcId="{AA81A3EE-5639-41BD-A0CE-A12ACF7974DC}" destId="{5CFEC4B9-F5C3-4282-B2A7-C94828403C30}" srcOrd="0" destOrd="0" presId="urn:microsoft.com/office/officeart/2018/2/layout/IconVerticalSolidList"/>
    <dgm:cxn modelId="{D5770640-3351-7746-B001-0DE71C10935E}" type="presParOf" srcId="{AA81A3EE-5639-41BD-A0CE-A12ACF7974DC}" destId="{55814184-8F48-44F7-A38F-A453832DC7C3}" srcOrd="1" destOrd="0" presId="urn:microsoft.com/office/officeart/2018/2/layout/IconVerticalSolidList"/>
    <dgm:cxn modelId="{7729D867-72A3-5545-946D-47DC0282C969}" type="presParOf" srcId="{AA81A3EE-5639-41BD-A0CE-A12ACF7974DC}" destId="{735C2A10-C04F-43D2-9F95-667433871769}" srcOrd="2" destOrd="0" presId="urn:microsoft.com/office/officeart/2018/2/layout/IconVerticalSolidList"/>
    <dgm:cxn modelId="{72EA2F6B-6539-AD4B-9FB7-2355280DB083}" type="presParOf" srcId="{AA81A3EE-5639-41BD-A0CE-A12ACF7974DC}" destId="{573749D0-7DD0-4696-ABEA-9A01B5727151}" srcOrd="3" destOrd="0" presId="urn:microsoft.com/office/officeart/2018/2/layout/IconVerticalSolidList"/>
    <dgm:cxn modelId="{47850FFA-B587-B34F-8B19-A75CB71F46D5}" type="presParOf" srcId="{43DADED3-660D-41C9-937F-BE157987E657}" destId="{B8F2F914-6BC9-4A9E-B72D-97C25D90F0BA}" srcOrd="1" destOrd="0" presId="urn:microsoft.com/office/officeart/2018/2/layout/IconVerticalSolidList"/>
    <dgm:cxn modelId="{8AD8F493-58A5-9E43-92FD-E7E9A01E323D}" type="presParOf" srcId="{43DADED3-660D-41C9-937F-BE157987E657}" destId="{A7FE7F7B-371E-4774-A205-254F3A074D76}" srcOrd="2" destOrd="0" presId="urn:microsoft.com/office/officeart/2018/2/layout/IconVerticalSolidList"/>
    <dgm:cxn modelId="{14C48554-23F6-C744-850B-CF9CE1412C4B}" type="presParOf" srcId="{A7FE7F7B-371E-4774-A205-254F3A074D76}" destId="{177CC5A3-72B0-4DBD-8A8E-0EF89470F73B}" srcOrd="0" destOrd="0" presId="urn:microsoft.com/office/officeart/2018/2/layout/IconVerticalSolidList"/>
    <dgm:cxn modelId="{482D5A6E-1CDC-AA49-9C60-AD4F24BF98A1}" type="presParOf" srcId="{A7FE7F7B-371E-4774-A205-254F3A074D76}" destId="{34E1AFD3-E7B6-494D-9ADE-C345EFF88AB3}" srcOrd="1" destOrd="0" presId="urn:microsoft.com/office/officeart/2018/2/layout/IconVerticalSolidList"/>
    <dgm:cxn modelId="{4118B842-EFBC-8047-AA91-BB3C89E0120F}" type="presParOf" srcId="{A7FE7F7B-371E-4774-A205-254F3A074D76}" destId="{BFA75E09-A5CA-4B72-B2F9-3B2306C9C87C}" srcOrd="2" destOrd="0" presId="urn:microsoft.com/office/officeart/2018/2/layout/IconVerticalSolidList"/>
    <dgm:cxn modelId="{3B1652B3-219E-954E-844C-690A97FC43DA}" type="presParOf" srcId="{A7FE7F7B-371E-4774-A205-254F3A074D76}" destId="{418A7AC4-36BD-447A-BCAE-4D1AA7CB06EE}" srcOrd="3" destOrd="0" presId="urn:microsoft.com/office/officeart/2018/2/layout/IconVerticalSolidList"/>
    <dgm:cxn modelId="{57477E78-4532-674C-B1AC-F70F173F1041}" type="presParOf" srcId="{43DADED3-660D-41C9-937F-BE157987E657}" destId="{47E1E46A-BAA7-41C6-989F-E21F971BA4F6}" srcOrd="3" destOrd="0" presId="urn:microsoft.com/office/officeart/2018/2/layout/IconVerticalSolidList"/>
    <dgm:cxn modelId="{4BAF9CFC-0183-A141-9982-FFF1937D1ECB}" type="presParOf" srcId="{43DADED3-660D-41C9-937F-BE157987E657}" destId="{BD482BC2-901E-46CB-8512-E90310C931E6}" srcOrd="4" destOrd="0" presId="urn:microsoft.com/office/officeart/2018/2/layout/IconVerticalSolidList"/>
    <dgm:cxn modelId="{3E1F66FE-B378-6341-8817-016BE9B86790}" type="presParOf" srcId="{BD482BC2-901E-46CB-8512-E90310C931E6}" destId="{8E1D73EA-B8E2-4878-97A3-40B2EE3CCD36}" srcOrd="0" destOrd="0" presId="urn:microsoft.com/office/officeart/2018/2/layout/IconVerticalSolidList"/>
    <dgm:cxn modelId="{A694B224-1789-024B-90B1-4B10902DA5D1}" type="presParOf" srcId="{BD482BC2-901E-46CB-8512-E90310C931E6}" destId="{1A0BE021-AAD1-4135-B570-31CC880C412B}" srcOrd="1" destOrd="0" presId="urn:microsoft.com/office/officeart/2018/2/layout/IconVerticalSolidList"/>
    <dgm:cxn modelId="{36A2D49B-B627-FF43-B443-6A78FEBCEB3A}" type="presParOf" srcId="{BD482BC2-901E-46CB-8512-E90310C931E6}" destId="{C585E171-91F8-4A7F-82CC-2D856529F37A}" srcOrd="2" destOrd="0" presId="urn:microsoft.com/office/officeart/2018/2/layout/IconVerticalSolidList"/>
    <dgm:cxn modelId="{C0C557A9-C5A3-6B46-9D0F-D5B873B84D08}" type="presParOf" srcId="{BD482BC2-901E-46CB-8512-E90310C931E6}" destId="{2524098D-E820-45BF-A1CE-95E947444D43}" srcOrd="3" destOrd="0" presId="urn:microsoft.com/office/officeart/2018/2/layout/IconVerticalSolidList"/>
    <dgm:cxn modelId="{BDD0BF9F-37A4-D74B-86C5-2658CB36FBA4}" type="presParOf" srcId="{43DADED3-660D-41C9-937F-BE157987E657}" destId="{04A14CDC-1147-45DA-A3AE-156230796894}" srcOrd="5" destOrd="0" presId="urn:microsoft.com/office/officeart/2018/2/layout/IconVerticalSolidList"/>
    <dgm:cxn modelId="{74BD3B04-9899-AC4F-868D-BAFC1C01A4ED}" type="presParOf" srcId="{43DADED3-660D-41C9-937F-BE157987E657}" destId="{93E073CF-3F2A-4F70-8561-53454DA6780B}" srcOrd="6" destOrd="0" presId="urn:microsoft.com/office/officeart/2018/2/layout/IconVerticalSolidList"/>
    <dgm:cxn modelId="{0F9A73F3-5060-DC4B-8D6A-FD6FB77DAD1E}" type="presParOf" srcId="{93E073CF-3F2A-4F70-8561-53454DA6780B}" destId="{6F33A4CF-8602-41F7-B761-60A3FC510F5C}" srcOrd="0" destOrd="0" presId="urn:microsoft.com/office/officeart/2018/2/layout/IconVerticalSolidList"/>
    <dgm:cxn modelId="{88C0D9CC-4620-2445-9FEC-8C9C146A864B}" type="presParOf" srcId="{93E073CF-3F2A-4F70-8561-53454DA6780B}" destId="{FE1202CC-41FD-492B-ACEE-AA5A8E34136B}" srcOrd="1" destOrd="0" presId="urn:microsoft.com/office/officeart/2018/2/layout/IconVerticalSolidList"/>
    <dgm:cxn modelId="{BE90EA5B-C869-7B49-89E9-A3170830686C}" type="presParOf" srcId="{93E073CF-3F2A-4F70-8561-53454DA6780B}" destId="{CFF2B7A4-2537-43AE-978C-9EA5C484F30A}" srcOrd="2" destOrd="0" presId="urn:microsoft.com/office/officeart/2018/2/layout/IconVerticalSolidList"/>
    <dgm:cxn modelId="{59999BAC-0709-E542-9254-0D798B00C870}" type="presParOf" srcId="{93E073CF-3F2A-4F70-8561-53454DA6780B}" destId="{77B331CF-3EEB-49C7-B5E8-EE2AE2507A0A}"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EC4B9-F5C3-4282-B2A7-C94828403C30}">
      <dsp:nvSpPr>
        <dsp:cNvPr id="0" name=""/>
        <dsp:cNvSpPr/>
      </dsp:nvSpPr>
      <dsp:spPr>
        <a:xfrm>
          <a:off x="0" y="2006"/>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55814184-8F48-44F7-A38F-A453832DC7C3}">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3749D0-7DD0-4696-ABEA-9A01B5727151}">
      <dsp:nvSpPr>
        <dsp:cNvPr id="0" name=""/>
        <dsp:cNvSpPr/>
      </dsp:nvSpPr>
      <dsp:spPr>
        <a:xfrm>
          <a:off x="1174434" y="2006"/>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dirty="0"/>
            <a:t>Enforce pre-access checks.</a:t>
          </a:r>
          <a:endParaRPr lang="en-US" sz="2200" kern="1200" dirty="0"/>
        </a:p>
      </dsp:txBody>
      <dsp:txXfrm>
        <a:off x="1174434" y="2006"/>
        <a:ext cx="9748555" cy="1016826"/>
      </dsp:txXfrm>
    </dsp:sp>
    <dsp:sp modelId="{177CC5A3-72B0-4DBD-8A8E-0EF89470F73B}">
      <dsp:nvSpPr>
        <dsp:cNvPr id="0" name=""/>
        <dsp:cNvSpPr/>
      </dsp:nvSpPr>
      <dsp:spPr>
        <a:xfrm>
          <a:off x="0" y="1273039"/>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34E1AFD3-E7B6-494D-9ADE-C345EFF88AB3}">
      <dsp:nvSpPr>
        <dsp:cNvPr id="0" name=""/>
        <dsp:cNvSpPr/>
      </dsp:nvSpPr>
      <dsp:spPr>
        <a:xfrm>
          <a:off x="307589" y="1501825"/>
          <a:ext cx="559254" cy="55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8A7AC4-36BD-447A-BCAE-4D1AA7CB06EE}">
      <dsp:nvSpPr>
        <dsp:cNvPr id="0" name=""/>
        <dsp:cNvSpPr/>
      </dsp:nvSpPr>
      <dsp:spPr>
        <a:xfrm>
          <a:off x="1174434" y="1273039"/>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dirty="0"/>
            <a:t>Prevent unauthorized access</a:t>
          </a:r>
          <a:endParaRPr lang="en-US" sz="2200" kern="1200" dirty="0"/>
        </a:p>
      </dsp:txBody>
      <dsp:txXfrm>
        <a:off x="1174434" y="1273039"/>
        <a:ext cx="9748555" cy="1016826"/>
      </dsp:txXfrm>
    </dsp:sp>
    <dsp:sp modelId="{8E1D73EA-B8E2-4878-97A3-40B2EE3CCD36}">
      <dsp:nvSpPr>
        <dsp:cNvPr id="0" name=""/>
        <dsp:cNvSpPr/>
      </dsp:nvSpPr>
      <dsp:spPr>
        <a:xfrm>
          <a:off x="0" y="2544072"/>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1A0BE021-AAD1-4135-B570-31CC880C412B}">
      <dsp:nvSpPr>
        <dsp:cNvPr id="0" name=""/>
        <dsp:cNvSpPr/>
      </dsp:nvSpPr>
      <dsp:spPr>
        <a:xfrm>
          <a:off x="307589" y="2772858"/>
          <a:ext cx="559254" cy="55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24098D-E820-45BF-A1CE-95E947444D43}">
      <dsp:nvSpPr>
        <dsp:cNvPr id="0" name=""/>
        <dsp:cNvSpPr/>
      </dsp:nvSpPr>
      <dsp:spPr>
        <a:xfrm>
          <a:off x="1174434" y="2544072"/>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a:t>Prevent excessive usage</a:t>
          </a:r>
          <a:endParaRPr lang="en-US" sz="2200" kern="1200"/>
        </a:p>
      </dsp:txBody>
      <dsp:txXfrm>
        <a:off x="1174434" y="2544072"/>
        <a:ext cx="9748555" cy="1016826"/>
      </dsp:txXfrm>
    </dsp:sp>
    <dsp:sp modelId="{6F33A4CF-8602-41F7-B761-60A3FC510F5C}">
      <dsp:nvSpPr>
        <dsp:cNvPr id="0" name=""/>
        <dsp:cNvSpPr/>
      </dsp:nvSpPr>
      <dsp:spPr>
        <a:xfrm>
          <a:off x="0" y="3815105"/>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FE1202CC-41FD-492B-ACEE-AA5A8E34136B}">
      <dsp:nvSpPr>
        <dsp:cNvPr id="0" name=""/>
        <dsp:cNvSpPr/>
      </dsp:nvSpPr>
      <dsp:spPr>
        <a:xfrm>
          <a:off x="307589" y="4043891"/>
          <a:ext cx="559254" cy="55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B331CF-3EEB-49C7-B5E8-EE2AE2507A0A}">
      <dsp:nvSpPr>
        <dsp:cNvPr id="0" name=""/>
        <dsp:cNvSpPr/>
      </dsp:nvSpPr>
      <dsp:spPr>
        <a:xfrm>
          <a:off x="1174434" y="3815105"/>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a:t>Watch for abnormal activity</a:t>
          </a:r>
          <a:endParaRPr lang="en-US" sz="2200" kern="1200"/>
        </a:p>
      </dsp:txBody>
      <dsp:txXfrm>
        <a:off x="1174434" y="3815105"/>
        <a:ext cx="9748555" cy="10168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8778C-6FE6-40BC-89DE-7484A732852C}" type="datetimeFigureOut">
              <a:rPr lang="en-US" smtClean="0"/>
              <a:t>1/27/20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4CBEA-80B1-4F55-BCB5-4973CB1304C6}" type="slidenum">
              <a:rPr lang="en-US" smtClean="0"/>
              <a:t>‹#›</a:t>
            </a:fld>
            <a:endParaRPr lang="en-US"/>
          </a:p>
        </p:txBody>
      </p:sp>
    </p:spTree>
    <p:extLst>
      <p:ext uri="{BB962C8B-B14F-4D97-AF65-F5344CB8AC3E}">
        <p14:creationId xmlns:p14="http://schemas.microsoft.com/office/powerpoint/2010/main" val="3236116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etstore.swagger.io/"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portal.azure.com/#@vipps.no/resource/subscriptions/f8fd3f8e-49d5-4c8e-8d21-f7e0bbbde0df/resourceGroups/VIPPS-MT1-rg/providers/microsoft.insights/components/vipps-apim-mt/applicationMap"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6927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3480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1:20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349076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1:20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541781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1:20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882200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1:20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609961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1:20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800168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1:20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567799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1:20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419294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Swagger </a:t>
            </a:r>
            <a:r>
              <a:rPr lang="en-US" dirty="0">
                <a:solidFill>
                  <a:srgbClr val="0070C0"/>
                </a:solidFill>
                <a:hlinkClick r:id="rId3">
                  <a:extLst>
                    <a:ext uri="{A12FA001-AC4F-418D-AE19-62706E023703}">
                      <ahyp:hlinkClr xmlns:ahyp="http://schemas.microsoft.com/office/drawing/2018/hyperlinkcolor" val="tx"/>
                    </a:ext>
                  </a:extLst>
                </a:hlinkClick>
              </a:rPr>
              <a:t>https://petstore.swagger.io/</a:t>
            </a:r>
            <a:br>
              <a:rPr lang="en-US" dirty="0">
                <a:solidFill>
                  <a:srgbClr val="0070C0"/>
                </a:solidFill>
              </a:rPr>
            </a:br>
            <a:br>
              <a:rPr lang="en-US" dirty="0">
                <a:solidFill>
                  <a:srgbClr val="0070C0"/>
                </a:solidFill>
              </a:rPr>
            </a:br>
            <a:r>
              <a:rPr lang="en-US" dirty="0">
                <a:solidFill>
                  <a:schemeClr val="bg1"/>
                </a:solidFill>
              </a:rPr>
              <a:t>Portal / Management portal</a:t>
            </a:r>
            <a:br>
              <a:rPr lang="en-US" dirty="0">
                <a:solidFill>
                  <a:schemeClr val="bg1"/>
                </a:solidFill>
              </a:rPr>
            </a:br>
            <a:br>
              <a:rPr lang="en-US" dirty="0">
                <a:solidFill>
                  <a:schemeClr val="bg1"/>
                </a:solidFill>
              </a:rPr>
            </a:br>
            <a:r>
              <a:rPr lang="en-US" dirty="0">
                <a:solidFill>
                  <a:schemeClr val="bg1"/>
                </a:solidFill>
              </a:rPr>
              <a:t>SKU</a:t>
            </a:r>
            <a:br>
              <a:rPr lang="en-US" dirty="0">
                <a:solidFill>
                  <a:schemeClr val="bg1"/>
                </a:solidFill>
              </a:rPr>
            </a:br>
            <a:br>
              <a:rPr lang="en-US" dirty="0">
                <a:solidFill>
                  <a:schemeClr val="bg1"/>
                </a:solidFill>
              </a:rPr>
            </a:br>
            <a:r>
              <a:rPr lang="en-US" dirty="0">
                <a:solidFill>
                  <a:schemeClr val="bg1"/>
                </a:solidFill>
              </a:rPr>
              <a:t>Versioning</a:t>
            </a:r>
            <a:br>
              <a:rPr lang="en-US" dirty="0">
                <a:solidFill>
                  <a:schemeClr val="bg1"/>
                </a:solidFill>
              </a:rPr>
            </a:br>
            <a:br>
              <a:rPr lang="en-US" dirty="0">
                <a:solidFill>
                  <a:schemeClr val="bg1"/>
                </a:solidFill>
              </a:rPr>
            </a:br>
            <a:r>
              <a:rPr lang="en-US" dirty="0">
                <a:solidFill>
                  <a:schemeClr val="bg1"/>
                </a:solidFill>
              </a:rPr>
              <a:t>Groups</a:t>
            </a:r>
          </a:p>
          <a:p>
            <a:endParaRPr lang="en-US" dirty="0">
              <a:solidFill>
                <a:schemeClr val="bg1"/>
              </a:solidFill>
            </a:endParaRPr>
          </a:p>
          <a:p>
            <a:r>
              <a:rPr lang="en-US" dirty="0">
                <a:solidFill>
                  <a:schemeClr val="bg1"/>
                </a:solidFill>
              </a:rPr>
              <a:t>Named Values</a:t>
            </a:r>
          </a:p>
          <a:p>
            <a:endParaRPr lang="en-US" dirty="0">
              <a:solidFill>
                <a:schemeClr val="bg1"/>
              </a:solidFill>
            </a:endParaRPr>
          </a:p>
          <a:p>
            <a:r>
              <a:rPr lang="en-US" dirty="0" err="1">
                <a:solidFill>
                  <a:schemeClr val="bg1"/>
                </a:solidFill>
              </a:rPr>
              <a:t>VSCode</a:t>
            </a:r>
            <a:r>
              <a:rPr lang="en-US" dirty="0">
                <a:solidFill>
                  <a:schemeClr val="bg1"/>
                </a:solidFill>
              </a:rPr>
              <a:t> extension</a:t>
            </a:r>
          </a:p>
          <a:p>
            <a:endParaRPr lang="en-US" dirty="0">
              <a:solidFill>
                <a:schemeClr val="bg1"/>
              </a:solidFill>
            </a:endParaRPr>
          </a:p>
          <a:p>
            <a:r>
              <a:rPr lang="en-US" dirty="0">
                <a:solidFill>
                  <a:schemeClr val="bg1"/>
                </a:solidFill>
              </a:rPr>
              <a:t>#tmp-apim-ws-2</a:t>
            </a:r>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19</a:t>
            </a:fld>
            <a:endParaRPr lang="en-US"/>
          </a:p>
        </p:txBody>
      </p:sp>
    </p:spTree>
    <p:extLst>
      <p:ext uri="{BB962C8B-B14F-4D97-AF65-F5344CB8AC3E}">
        <p14:creationId xmlns:p14="http://schemas.microsoft.com/office/powerpoint/2010/main" val="2620825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20</a:t>
            </a:fld>
            <a:endParaRPr lang="en-US"/>
          </a:p>
        </p:txBody>
      </p:sp>
    </p:spTree>
    <p:extLst>
      <p:ext uri="{BB962C8B-B14F-4D97-AF65-F5344CB8AC3E}">
        <p14:creationId xmlns:p14="http://schemas.microsoft.com/office/powerpoint/2010/main" val="3557309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1/27/20 1:20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808424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21</a:t>
            </a:fld>
            <a:endParaRPr lang="en-US"/>
          </a:p>
        </p:txBody>
      </p:sp>
    </p:spTree>
    <p:extLst>
      <p:ext uri="{BB962C8B-B14F-4D97-AF65-F5344CB8AC3E}">
        <p14:creationId xmlns:p14="http://schemas.microsoft.com/office/powerpoint/2010/main" val="1446146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22</a:t>
            </a:fld>
            <a:endParaRPr lang="en-US"/>
          </a:p>
        </p:txBody>
      </p:sp>
    </p:spTree>
    <p:extLst>
      <p:ext uri="{BB962C8B-B14F-4D97-AF65-F5344CB8AC3E}">
        <p14:creationId xmlns:p14="http://schemas.microsoft.com/office/powerpoint/2010/main" val="885087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8994CBEA-80B1-4F55-BCB5-4973CB1304C6}" type="slidenum">
              <a:rPr lang="en-US" smtClean="0"/>
              <a:t>23</a:t>
            </a:fld>
            <a:endParaRPr lang="en-US"/>
          </a:p>
        </p:txBody>
      </p:sp>
    </p:spTree>
    <p:extLst>
      <p:ext uri="{BB962C8B-B14F-4D97-AF65-F5344CB8AC3E}">
        <p14:creationId xmlns:p14="http://schemas.microsoft.com/office/powerpoint/2010/main" val="1242217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8994CBEA-80B1-4F55-BCB5-4973CB1304C6}" type="slidenum">
              <a:rPr lang="en-US" smtClean="0"/>
              <a:t>24</a:t>
            </a:fld>
            <a:endParaRPr lang="en-US"/>
          </a:p>
        </p:txBody>
      </p:sp>
    </p:spTree>
    <p:extLst>
      <p:ext uri="{BB962C8B-B14F-4D97-AF65-F5344CB8AC3E}">
        <p14:creationId xmlns:p14="http://schemas.microsoft.com/office/powerpoint/2010/main" val="3423201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44CF7B-68E9-C94C-B8BB-6E6B14511C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9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1:20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723818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1:20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3929803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do I find some policy tutorials?</a:t>
            </a:r>
          </a:p>
          <a:p>
            <a:endParaRPr lang="en-US" dirty="0"/>
          </a:p>
          <a:p>
            <a:r>
              <a:rPr lang="en-US" dirty="0"/>
              <a:t>What is the common way of debugging a policy?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does VS Code support policies?</a:t>
            </a:r>
          </a:p>
          <a:p>
            <a:endParaRPr lang="en-US" dirty="0"/>
          </a:p>
          <a:p>
            <a:r>
              <a:rPr lang="en-US" dirty="0"/>
              <a:t>Where is the policy documentation?</a:t>
            </a:r>
          </a:p>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28</a:t>
            </a:fld>
            <a:endParaRPr lang="en-US"/>
          </a:p>
        </p:txBody>
      </p:sp>
    </p:spTree>
    <p:extLst>
      <p:ext uri="{BB962C8B-B14F-4D97-AF65-F5344CB8AC3E}">
        <p14:creationId xmlns:p14="http://schemas.microsoft.com/office/powerpoint/2010/main" val="1407773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4CBEA-80B1-4F55-BCB5-4973CB1304C6}" type="slidenum">
              <a:rPr lang="en-US" smtClean="0"/>
              <a:t>29</a:t>
            </a:fld>
            <a:endParaRPr lang="en-US"/>
          </a:p>
        </p:txBody>
      </p:sp>
    </p:spTree>
    <p:extLst>
      <p:ext uri="{BB962C8B-B14F-4D97-AF65-F5344CB8AC3E}">
        <p14:creationId xmlns:p14="http://schemas.microsoft.com/office/powerpoint/2010/main" val="2812388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30</a:t>
            </a:fld>
            <a:endParaRPr lang="en-US"/>
          </a:p>
        </p:txBody>
      </p:sp>
    </p:spTree>
    <p:extLst>
      <p:ext uri="{BB962C8B-B14F-4D97-AF65-F5344CB8AC3E}">
        <p14:creationId xmlns:p14="http://schemas.microsoft.com/office/powerpoint/2010/main" val="4065504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3</a:t>
            </a:fld>
            <a:endParaRPr lang="en-US"/>
          </a:p>
        </p:txBody>
      </p:sp>
    </p:spTree>
    <p:extLst>
      <p:ext uri="{BB962C8B-B14F-4D97-AF65-F5344CB8AC3E}">
        <p14:creationId xmlns:p14="http://schemas.microsoft.com/office/powerpoint/2010/main" val="2253379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5989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0982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900" dirty="0">
                <a:hlinkClick r:id="rId3"/>
              </a:rPr>
              <a:t>https://portal.azure.com/#@vipps.no/resource/subscriptions/f8fd3f8e-49d5-4c8e-8d21-f7e0bbbde0df/resourceGroups/VIPPS-MT1-rg/providers/microsoft.insights/components/vipps-apim-mt/applicationMap</a:t>
            </a:r>
            <a:endParaRPr lang="nb-NO" sz="900" dirty="0"/>
          </a:p>
          <a:p>
            <a:endParaRPr lang="en-US" sz="850" b="0" i="0" u="none" strike="noStrike" kern="1200" dirty="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8094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71761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6379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722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874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817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39</a:t>
            </a:fld>
            <a:endParaRPr lang="en-US"/>
          </a:p>
        </p:txBody>
      </p:sp>
    </p:spTree>
    <p:extLst>
      <p:ext uri="{BB962C8B-B14F-4D97-AF65-F5344CB8AC3E}">
        <p14:creationId xmlns:p14="http://schemas.microsoft.com/office/powerpoint/2010/main" val="4168358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8994CBEA-80B1-4F55-BCB5-4973CB1304C6}" type="slidenum">
              <a:rPr lang="en-US" smtClean="0"/>
              <a:t>40</a:t>
            </a:fld>
            <a:endParaRPr lang="en-US"/>
          </a:p>
        </p:txBody>
      </p:sp>
    </p:spTree>
    <p:extLst>
      <p:ext uri="{BB962C8B-B14F-4D97-AF65-F5344CB8AC3E}">
        <p14:creationId xmlns:p14="http://schemas.microsoft.com/office/powerpoint/2010/main" val="3900172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ctr">
              <a:buFontTx/>
              <a:buNone/>
            </a:pPr>
            <a:r>
              <a:rPr lang="en-US" sz="1200" kern="1200" dirty="0">
                <a:solidFill>
                  <a:schemeClr val="tx1"/>
                </a:solidFill>
                <a:effectLst/>
                <a:latin typeface="+mn-lt"/>
                <a:ea typeface="+mn-ea"/>
                <a:cs typeface="+mn-cs"/>
              </a:rPr>
              <a:t>So what are the benefits of deploying API Management in front of your services. This comes down to the essence of API Management. </a:t>
            </a:r>
          </a:p>
          <a:p>
            <a:pPr marL="0" indent="0" rtl="0" fontAlgn="ctr">
              <a:buFontTx/>
              <a:buNone/>
            </a:pPr>
            <a:endParaRPr lang="en-US" sz="1200" kern="1200" dirty="0">
              <a:solidFill>
                <a:schemeClr val="tx1"/>
              </a:solidFill>
              <a:effectLst/>
              <a:latin typeface="+mn-lt"/>
              <a:ea typeface="+mn-ea"/>
              <a:cs typeface="+mn-cs"/>
            </a:endParaRPr>
          </a:p>
          <a:p>
            <a:pPr marL="228600" indent="-228600" rtl="0" fontAlgn="ctr">
              <a:buFont typeface="+mj-lt"/>
              <a:buAutoNum type="arabicPeriod"/>
            </a:pPr>
            <a:r>
              <a:rPr lang="en-US" sz="1200" kern="1200" dirty="0">
                <a:solidFill>
                  <a:schemeClr val="tx1"/>
                </a:solidFill>
                <a:effectLst/>
                <a:latin typeface="+mn-lt"/>
                <a:ea typeface="+mn-ea"/>
                <a:cs typeface="+mn-cs"/>
              </a:rPr>
              <a:t>APIM creates a façade in front of your service clusters</a:t>
            </a:r>
          </a:p>
          <a:p>
            <a:pPr marL="228600" indent="-228600" rtl="0" fontAlgn="ctr">
              <a:buFont typeface="+mj-lt"/>
              <a:buAutoNum type="arabicPeriod"/>
            </a:pPr>
            <a:r>
              <a:rPr lang="en-US" sz="1200" kern="1200" dirty="0">
                <a:solidFill>
                  <a:schemeClr val="tx1"/>
                </a:solidFill>
                <a:effectLst/>
                <a:latin typeface="+mn-lt"/>
                <a:ea typeface="+mn-ea"/>
                <a:cs typeface="+mn-cs"/>
              </a:rPr>
              <a:t>APIM serves as a front door and a single point of ingress to your backend services.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reverse proxy that routes incoming requests to your backend services. You can handle all of our cross-cutting concerns in API management. Since all traffic goes through APIM, Azure also collects telemetry, so you can trace requests and meter the usage.  </a:t>
            </a:r>
          </a:p>
          <a:p>
            <a:pPr marL="228600" indent="-228600" rtl="0" fontAlgn="ctr">
              <a:buFont typeface="+mj-lt"/>
              <a:buAutoNum type="arabicPeriod"/>
            </a:pPr>
            <a:r>
              <a:rPr lang="en-US" sz="1200" kern="1200" dirty="0">
                <a:solidFill>
                  <a:schemeClr val="tx1"/>
                </a:solidFill>
                <a:effectLst/>
                <a:latin typeface="+mn-lt"/>
                <a:ea typeface="+mn-ea"/>
                <a:cs typeface="+mn-cs"/>
              </a:rPr>
              <a:t>APIM also provides kind of self-service, so we can easily onboard developers that want to use our APIs.</a:t>
            </a:r>
          </a:p>
        </p:txBody>
      </p:sp>
      <p:sp>
        <p:nvSpPr>
          <p:cNvPr id="4" name="Slide Number Placeholder 3"/>
          <p:cNvSpPr>
            <a:spLocks noGrp="1"/>
          </p:cNvSpPr>
          <p:nvPr>
            <p:ph type="sldNum" sz="quarter" idx="5"/>
          </p:nvPr>
        </p:nvSpPr>
        <p:spPr/>
        <p:txBody>
          <a:bodyPr/>
          <a:lstStyle/>
          <a:p>
            <a:fld id="{8994CBEA-80B1-4F55-BCB5-4973CB1304C6}" type="slidenum">
              <a:rPr lang="en-US" smtClean="0"/>
              <a:t>4</a:t>
            </a:fld>
            <a:endParaRPr lang="en-US"/>
          </a:p>
        </p:txBody>
      </p:sp>
    </p:spTree>
    <p:extLst>
      <p:ext uri="{BB962C8B-B14F-4D97-AF65-F5344CB8AC3E}">
        <p14:creationId xmlns:p14="http://schemas.microsoft.com/office/powerpoint/2010/main" val="1037510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1/27/20 1:20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558960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1/27/20 1:20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112817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We think APIM to be a very powerful and flexible tool with lots of great features.</a:t>
            </a:r>
          </a:p>
          <a:p>
            <a:pPr marL="171450" indent="-171450">
              <a:buFont typeface="Arial" panose="020B0604020202020204" pitchFamily="34" charset="0"/>
              <a:buChar char="•"/>
            </a:pPr>
            <a:r>
              <a:rPr lang="en-US" dirty="0">
                <a:cs typeface="Calibri"/>
              </a:rPr>
              <a:t>The most important job of APIM in Vipps is for composing APIs across services running in AKS, serverless or elsewhere.</a:t>
            </a:r>
            <a:endParaRPr lang="en-US" dirty="0">
              <a:cs typeface="+mn-cs"/>
            </a:endParaRPr>
          </a:p>
          <a:p>
            <a:pPr marL="171450" indent="-171450">
              <a:buFont typeface="Arial" panose="020B0604020202020204" pitchFamily="34" charset="0"/>
              <a:buChar char="•"/>
            </a:pPr>
            <a:r>
              <a:rPr lang="en-US" dirty="0">
                <a:cs typeface="Calibri"/>
              </a:rPr>
              <a:t>Another use is coarse grained access control. There is no need to allow traffic further into our systems if it can be stopped at the edge, but applications are ultimately responsible for their own access control.</a:t>
            </a:r>
          </a:p>
          <a:p>
            <a:pPr marL="171450" indent="-171450">
              <a:buFont typeface="Arial" panose="020B0604020202020204" pitchFamily="34" charset="0"/>
              <a:buChar char="•"/>
            </a:pPr>
            <a:r>
              <a:rPr lang="en-US" dirty="0">
                <a:cs typeface="Calibri"/>
              </a:rPr>
              <a:t>We also use it for rate limiting, helping protect the rest of our infrastructure and increasing overall reliability.</a:t>
            </a:r>
          </a:p>
        </p:txBody>
      </p:sp>
      <p:sp>
        <p:nvSpPr>
          <p:cNvPr id="4" name="Slide Number Placeholder 3"/>
          <p:cNvSpPr>
            <a:spLocks noGrp="1"/>
          </p:cNvSpPr>
          <p:nvPr>
            <p:ph type="sldNum" sz="quarter" idx="5"/>
          </p:nvPr>
        </p:nvSpPr>
        <p:spPr/>
        <p:txBody>
          <a:bodyPr/>
          <a:lstStyle/>
          <a:p>
            <a:fld id="{8994CBEA-80B1-4F55-BCB5-4973CB1304C6}" type="slidenum">
              <a:rPr lang="en-US" smtClean="0"/>
              <a:t>7</a:t>
            </a:fld>
            <a:endParaRPr lang="en-US"/>
          </a:p>
        </p:txBody>
      </p:sp>
    </p:spTree>
    <p:extLst>
      <p:ext uri="{BB962C8B-B14F-4D97-AF65-F5344CB8AC3E}">
        <p14:creationId xmlns:p14="http://schemas.microsoft.com/office/powerpoint/2010/main" val="3851870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8</a:t>
            </a:fld>
            <a:endParaRPr lang="en-US"/>
          </a:p>
        </p:txBody>
      </p:sp>
    </p:spTree>
    <p:extLst>
      <p:ext uri="{BB962C8B-B14F-4D97-AF65-F5344CB8AC3E}">
        <p14:creationId xmlns:p14="http://schemas.microsoft.com/office/powerpoint/2010/main" val="4027751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715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7534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979215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39715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286612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22816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11249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0826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57990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3478027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10221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2440891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8498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2169370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02949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6159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911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2864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8600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8938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1376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380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9459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35190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43866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68268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2595-215D-479C-A909-93018F1159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10228B-00FF-40CA-A513-6883200B8F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F74A5-ACF3-4BF2-8920-4992785B66AB}"/>
              </a:ext>
            </a:extLst>
          </p:cNvPr>
          <p:cNvSpPr>
            <a:spLocks noGrp="1"/>
          </p:cNvSpPr>
          <p:nvPr>
            <p:ph type="dt" sz="half" idx="10"/>
          </p:nvPr>
        </p:nvSpPr>
        <p:spPr/>
        <p:txBody>
          <a:bodyPr/>
          <a:lstStyle/>
          <a:p>
            <a:fld id="{CCB554B8-2293-4CD3-A7B0-868B63B03FC8}" type="datetimeFigureOut">
              <a:rPr lang="en-US" smtClean="0"/>
              <a:t>1/27/20</a:t>
            </a:fld>
            <a:endParaRPr lang="en-US"/>
          </a:p>
        </p:txBody>
      </p:sp>
      <p:sp>
        <p:nvSpPr>
          <p:cNvPr id="5" name="Footer Placeholder 4">
            <a:extLst>
              <a:ext uri="{FF2B5EF4-FFF2-40B4-BE49-F238E27FC236}">
                <a16:creationId xmlns:a16="http://schemas.microsoft.com/office/drawing/2014/main" id="{1D7710DB-715A-45AE-B4EC-7221AA3C1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984C7-D223-4D9A-AA5B-AB9B07FABEB5}"/>
              </a:ext>
            </a:extLst>
          </p:cNvPr>
          <p:cNvSpPr>
            <a:spLocks noGrp="1"/>
          </p:cNvSpPr>
          <p:nvPr>
            <p:ph type="sldNum" sz="quarter" idx="12"/>
          </p:nvPr>
        </p:nvSpPr>
        <p:spPr/>
        <p:txBody>
          <a:bodyPr/>
          <a:lstStyle/>
          <a:p>
            <a:fld id="{61DC6DB8-45B4-4701-9703-0485D4F05BA5}" type="slidenum">
              <a:rPr lang="en-US" smtClean="0"/>
              <a:t>‹#›</a:t>
            </a:fld>
            <a:endParaRPr lang="en-US"/>
          </a:p>
        </p:txBody>
      </p:sp>
    </p:spTree>
    <p:extLst>
      <p:ext uri="{BB962C8B-B14F-4D97-AF65-F5344CB8AC3E}">
        <p14:creationId xmlns:p14="http://schemas.microsoft.com/office/powerpoint/2010/main" val="22763325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412514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17829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7117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6274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333441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20677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0888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1503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7682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05223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77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70538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926794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13971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01168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1093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03618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14101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08277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488832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03765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58240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12954119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2377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8443836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3146188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208411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33198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0064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041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6553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278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980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13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401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9818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46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184158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1_Tittellysbilde - Oransje">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907B63A-ACF4-4F72-9F65-91435140A679}"/>
              </a:ext>
            </a:extLst>
          </p:cNvPr>
          <p:cNvSpPr>
            <a:spLocks noGrp="1"/>
          </p:cNvSpPr>
          <p:nvPr>
            <p:ph type="dt" sz="half" idx="10"/>
          </p:nvPr>
        </p:nvSpPr>
        <p:spPr/>
        <p:txBody>
          <a:bodyPr/>
          <a:lstStyle>
            <a:lvl1pPr>
              <a:defRPr>
                <a:solidFill>
                  <a:schemeClr val="bg1"/>
                </a:solidFill>
              </a:defRPr>
            </a:lvl1pPr>
          </a:lstStyle>
          <a:p>
            <a:endParaRPr lang="nb-NO" dirty="0"/>
          </a:p>
        </p:txBody>
      </p:sp>
      <p:sp>
        <p:nvSpPr>
          <p:cNvPr id="7" name="Footer Placeholder 6">
            <a:extLst>
              <a:ext uri="{FF2B5EF4-FFF2-40B4-BE49-F238E27FC236}">
                <a16:creationId xmlns:a16="http://schemas.microsoft.com/office/drawing/2014/main" id="{EE478F46-2E89-44FC-9049-C96A6D495775}"/>
              </a:ext>
            </a:extLst>
          </p:cNvPr>
          <p:cNvSpPr>
            <a:spLocks noGrp="1"/>
          </p:cNvSpPr>
          <p:nvPr>
            <p:ph type="ftr" sz="quarter" idx="11"/>
          </p:nvPr>
        </p:nvSpPr>
        <p:spPr/>
        <p:txBody>
          <a:bodyPr/>
          <a:lstStyle>
            <a:lvl1pPr>
              <a:defRPr>
                <a:solidFill>
                  <a:schemeClr val="bg1"/>
                </a:solidFill>
              </a:defRPr>
            </a:lvl1pPr>
          </a:lstStyle>
          <a:p>
            <a:endParaRPr lang="nb-NO" dirty="0"/>
          </a:p>
        </p:txBody>
      </p:sp>
      <p:sp>
        <p:nvSpPr>
          <p:cNvPr id="8" name="Slide Number Placeholder 7">
            <a:extLst>
              <a:ext uri="{FF2B5EF4-FFF2-40B4-BE49-F238E27FC236}">
                <a16:creationId xmlns:a16="http://schemas.microsoft.com/office/drawing/2014/main" id="{3458D8E6-CB6B-4275-80E2-98FCE0DBE858}"/>
              </a:ext>
            </a:extLst>
          </p:cNvPr>
          <p:cNvSpPr>
            <a:spLocks noGrp="1"/>
          </p:cNvSpPr>
          <p:nvPr>
            <p:ph type="sldNum" sz="quarter" idx="12"/>
          </p:nvPr>
        </p:nvSpPr>
        <p:spPr>
          <a:xfrm>
            <a:off x="339439" y="6470633"/>
            <a:ext cx="187239" cy="184674"/>
          </a:xfrm>
        </p:spPr>
        <p:txBody>
          <a:bodyPr/>
          <a:lstStyle>
            <a:lvl1pPr>
              <a:defRPr>
                <a:solidFill>
                  <a:schemeClr val="bg1"/>
                </a:solidFill>
              </a:defRPr>
            </a:lvl1pPr>
          </a:lstStyle>
          <a:p>
            <a:endParaRPr lang="nb-NO" dirty="0"/>
          </a:p>
        </p:txBody>
      </p:sp>
      <p:pic>
        <p:nvPicPr>
          <p:cNvPr id="11" name="Picture 10">
            <a:extLst>
              <a:ext uri="{FF2B5EF4-FFF2-40B4-BE49-F238E27FC236}">
                <a16:creationId xmlns:a16="http://schemas.microsoft.com/office/drawing/2014/main" id="{9405E987-FC7D-417E-9ECB-44239C66A61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40960" y="5998463"/>
            <a:ext cx="951040" cy="859538"/>
          </a:xfrm>
          <a:prstGeom prst="rect">
            <a:avLst/>
          </a:prstGeom>
        </p:spPr>
      </p:pic>
      <p:sp>
        <p:nvSpPr>
          <p:cNvPr id="9" name="Title 1">
            <a:extLst>
              <a:ext uri="{FF2B5EF4-FFF2-40B4-BE49-F238E27FC236}">
                <a16:creationId xmlns:a16="http://schemas.microsoft.com/office/drawing/2014/main" id="{BB77D7BF-2DE8-4D21-86CB-9227F7A40DA3}"/>
              </a:ext>
            </a:extLst>
          </p:cNvPr>
          <p:cNvSpPr>
            <a:spLocks noGrp="1"/>
          </p:cNvSpPr>
          <p:nvPr>
            <p:ph type="ctrTitle" hasCustomPrompt="1"/>
          </p:nvPr>
        </p:nvSpPr>
        <p:spPr>
          <a:xfrm>
            <a:off x="1308103" y="961497"/>
            <a:ext cx="9144000" cy="866880"/>
          </a:xfrm>
        </p:spPr>
        <p:txBody>
          <a:bodyPr anchor="t">
            <a:noAutofit/>
          </a:bodyPr>
          <a:lstStyle>
            <a:lvl1pPr algn="l">
              <a:defRPr sz="6298">
                <a:solidFill>
                  <a:schemeClr val="bg1"/>
                </a:solidFill>
              </a:defRPr>
            </a:lvl1pPr>
          </a:lstStyle>
          <a:p>
            <a:r>
              <a:rPr lang="en-US" err="1"/>
              <a:t>Overskrift</a:t>
            </a:r>
            <a:endParaRPr lang="en-US"/>
          </a:p>
        </p:txBody>
      </p:sp>
      <p:sp>
        <p:nvSpPr>
          <p:cNvPr id="10" name="Text Placeholder 6">
            <a:extLst>
              <a:ext uri="{FF2B5EF4-FFF2-40B4-BE49-F238E27FC236}">
                <a16:creationId xmlns:a16="http://schemas.microsoft.com/office/drawing/2014/main" id="{539435A4-0A1B-4ADA-91DF-94BE28C904E7}"/>
              </a:ext>
            </a:extLst>
          </p:cNvPr>
          <p:cNvSpPr>
            <a:spLocks noGrp="1"/>
          </p:cNvSpPr>
          <p:nvPr>
            <p:ph type="body" sz="quarter" idx="13" hasCustomPrompt="1"/>
          </p:nvPr>
        </p:nvSpPr>
        <p:spPr>
          <a:xfrm>
            <a:off x="1308103" y="1828377"/>
            <a:ext cx="9144000" cy="1002303"/>
          </a:xfrm>
        </p:spPr>
        <p:txBody>
          <a:bodyPr>
            <a:noAutofit/>
          </a:bodyPr>
          <a:lstStyle>
            <a:lvl1pPr marL="0" indent="0">
              <a:buNone/>
              <a:defRPr sz="6298">
                <a:solidFill>
                  <a:schemeClr val="tx1"/>
                </a:solidFill>
              </a:defRPr>
            </a:lvl1pPr>
          </a:lstStyle>
          <a:p>
            <a:pPr lvl="0"/>
            <a:r>
              <a:rPr lang="nb-NO"/>
              <a:t>Beskrivelse</a:t>
            </a:r>
          </a:p>
        </p:txBody>
      </p:sp>
      <p:pic>
        <p:nvPicPr>
          <p:cNvPr id="12" name="Bilde 11">
            <a:extLst>
              <a:ext uri="{FF2B5EF4-FFF2-40B4-BE49-F238E27FC236}">
                <a16:creationId xmlns:a16="http://schemas.microsoft.com/office/drawing/2014/main" id="{2FD9343B-B947-4EF9-96DF-3FFDA5EB9EE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919" y="6347512"/>
            <a:ext cx="2501866" cy="302330"/>
          </a:xfrm>
          <a:prstGeom prst="rect">
            <a:avLst/>
          </a:prstGeom>
        </p:spPr>
      </p:pic>
    </p:spTree>
    <p:extLst>
      <p:ext uri="{BB962C8B-B14F-4D97-AF65-F5344CB8AC3E}">
        <p14:creationId xmlns:p14="http://schemas.microsoft.com/office/powerpoint/2010/main" val="323533687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654657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44843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480755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4972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0084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27709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34139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18287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233966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72035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0918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81725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63730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97798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52787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714353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6517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9450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606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2587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26737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7963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28000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969215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53342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2460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89375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C9D7E-3429-3C43-9D14-B7A23DECE9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6B9C37-6EB5-8A43-9916-90383BBF0F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D67AAD-E555-B84C-9D7C-65E8D204BEC0}"/>
              </a:ext>
            </a:extLst>
          </p:cNvPr>
          <p:cNvSpPr>
            <a:spLocks noGrp="1"/>
          </p:cNvSpPr>
          <p:nvPr>
            <p:ph type="dt" sz="half" idx="10"/>
          </p:nvPr>
        </p:nvSpPr>
        <p:spPr/>
        <p:txBody>
          <a:bodyPr/>
          <a:lstStyle/>
          <a:p>
            <a:fld id="{15EBF766-7D7B-0647-AE3E-CBBA8B20260E}" type="datetimeFigureOut">
              <a:rPr lang="en-US" smtClean="0"/>
              <a:t>1/27/20</a:t>
            </a:fld>
            <a:endParaRPr lang="en-US"/>
          </a:p>
        </p:txBody>
      </p:sp>
      <p:sp>
        <p:nvSpPr>
          <p:cNvPr id="5" name="Footer Placeholder 4">
            <a:extLst>
              <a:ext uri="{FF2B5EF4-FFF2-40B4-BE49-F238E27FC236}">
                <a16:creationId xmlns:a16="http://schemas.microsoft.com/office/drawing/2014/main" id="{940CC35F-CFA0-E144-A323-27ED13079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27CF5-16B6-F649-A923-1DEA6BC76D64}"/>
              </a:ext>
            </a:extLst>
          </p:cNvPr>
          <p:cNvSpPr>
            <a:spLocks noGrp="1"/>
          </p:cNvSpPr>
          <p:nvPr>
            <p:ph type="sldNum" sz="quarter" idx="12"/>
          </p:nvPr>
        </p:nvSpPr>
        <p:spPr/>
        <p:txBody>
          <a:bodyPr/>
          <a:lstStyle/>
          <a:p>
            <a:fld id="{EF4C6170-5293-8044-915E-57B2118222DB}" type="slidenum">
              <a:rPr lang="en-US" smtClean="0"/>
              <a:t>‹#›</a:t>
            </a:fld>
            <a:endParaRPr lang="en-US"/>
          </a:p>
        </p:txBody>
      </p:sp>
    </p:spTree>
    <p:extLst>
      <p:ext uri="{BB962C8B-B14F-4D97-AF65-F5344CB8AC3E}">
        <p14:creationId xmlns:p14="http://schemas.microsoft.com/office/powerpoint/2010/main" val="20129309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3.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image" Target="../media/image1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5503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53" r:id="rId33"/>
    <p:sldLayoutId id="2147483754" r:id="rId34"/>
    <p:sldLayoutId id="2147483756" r:id="rId35"/>
    <p:sldLayoutId id="2147483758" r:id="rId3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177600559"/>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57"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533437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hyperlink" Target="https://conferenceapi.azurewebsites.net/?format=json"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hyperlink" Target="https://petstore.swagger.io/v2/swagger.jso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sv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4.xml"/><Relationship Id="rId1" Type="http://schemas.openxmlformats.org/officeDocument/2006/relationships/themeOverride" Target="../theme/themeOverride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api-management/api-management-howto-log-event-hubs"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hyperlink" Target="https://docs.microsoft.com/en-us/azure/api-management/api-management-log-to-eventhub-sampl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api-management/api-management-howto-app-insights"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api-management/api-management-howto-disaster-recovery-backup-restore"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api-management/scripts/powershell-setup-custom-domain"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api-management/scripts/powershell-setup-custom-domain"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api-management/api-management-howto-mutual-certificates"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hyperlink" Target="https://docs.microsoft.com/en-us/azure/api-management/api-management-howto-protect-backend-with-aad" TargetMode="External"/><Relationship Id="rId4" Type="http://schemas.openxmlformats.org/officeDocument/2006/relationships/hyperlink" Target="https://docs.microsoft.com/en-us/azure/api-management/api-management-howto-mutual-certificates-for-clients"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api-management/upgrade-and-scale"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hyperlink" Target="https://docs.microsoft.com/en-us/azure/api-management/api-management-howto-autoscale"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4.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24DA70-7016-48C1-A5C0-AA36AA87CC51}"/>
              </a:ext>
            </a:extLst>
          </p:cNvPr>
          <p:cNvSpPr>
            <a:spLocks noGrp="1"/>
          </p:cNvSpPr>
          <p:nvPr>
            <p:ph type="ftr" sz="quarter" idx="11"/>
          </p:nvPr>
        </p:nvSpPr>
        <p:spPr/>
        <p:txBody>
          <a:bodyPr/>
          <a:lstStyle/>
          <a:p>
            <a:endParaRPr lang="nb-NO" dirty="0"/>
          </a:p>
        </p:txBody>
      </p:sp>
      <p:sp>
        <p:nvSpPr>
          <p:cNvPr id="3" name="Slide Number Placeholder 2">
            <a:extLst>
              <a:ext uri="{FF2B5EF4-FFF2-40B4-BE49-F238E27FC236}">
                <a16:creationId xmlns:a16="http://schemas.microsoft.com/office/drawing/2014/main" id="{F866E54C-94D0-4D4C-9FDB-E58AF7524F78}"/>
              </a:ext>
            </a:extLst>
          </p:cNvPr>
          <p:cNvSpPr>
            <a:spLocks noGrp="1"/>
          </p:cNvSpPr>
          <p:nvPr>
            <p:ph type="sldNum" sz="quarter" idx="12"/>
          </p:nvPr>
        </p:nvSpPr>
        <p:spPr>
          <a:xfrm>
            <a:off x="339439" y="6470633"/>
            <a:ext cx="110295" cy="184674"/>
          </a:xfrm>
        </p:spPr>
        <p:txBody>
          <a:bodyPr/>
          <a:lstStyle/>
          <a:p>
            <a:endParaRPr lang="nb-NO" dirty="0"/>
          </a:p>
        </p:txBody>
      </p:sp>
      <p:sp>
        <p:nvSpPr>
          <p:cNvPr id="8" name="Tittel 7">
            <a:extLst>
              <a:ext uri="{FF2B5EF4-FFF2-40B4-BE49-F238E27FC236}">
                <a16:creationId xmlns:a16="http://schemas.microsoft.com/office/drawing/2014/main" id="{24C6B6A9-3B23-4AC5-A334-A0C72D3D05F4}"/>
              </a:ext>
            </a:extLst>
          </p:cNvPr>
          <p:cNvSpPr>
            <a:spLocks noGrp="1"/>
          </p:cNvSpPr>
          <p:nvPr>
            <p:ph type="ctrTitle"/>
          </p:nvPr>
        </p:nvSpPr>
        <p:spPr>
          <a:xfrm>
            <a:off x="1308103" y="1974014"/>
            <a:ext cx="9144000" cy="866880"/>
          </a:xfrm>
        </p:spPr>
        <p:txBody>
          <a:bodyPr/>
          <a:lstStyle/>
          <a:p>
            <a:r>
              <a:rPr lang="nb-NO" sz="5400" b="1" dirty="0" err="1"/>
              <a:t>Understanding</a:t>
            </a:r>
            <a:r>
              <a:rPr lang="nb-NO" sz="5400" b="1" dirty="0"/>
              <a:t> </a:t>
            </a:r>
            <a:br>
              <a:rPr lang="nb-NO" sz="5400" b="1" dirty="0"/>
            </a:br>
            <a:r>
              <a:rPr lang="nb-NO" sz="5400" b="1" dirty="0"/>
              <a:t>Azure API Management</a:t>
            </a:r>
          </a:p>
        </p:txBody>
      </p:sp>
    </p:spTree>
    <p:extLst>
      <p:ext uri="{BB962C8B-B14F-4D97-AF65-F5344CB8AC3E}">
        <p14:creationId xmlns:p14="http://schemas.microsoft.com/office/powerpoint/2010/main" val="1863061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Deployment Options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7" y="1371600"/>
            <a:ext cx="6669658"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solidFill>
                  <a:schemeClr val="tx1"/>
                </a:solidFill>
              </a:rPr>
              <a:t>Portal</a:t>
            </a:r>
          </a:p>
          <a:p>
            <a:pPr marL="457200" indent="-457200">
              <a:lnSpc>
                <a:spcPct val="90000"/>
              </a:lnSpc>
              <a:buFont typeface="Arial" panose="020B0604020202020204" pitchFamily="34" charset="0"/>
              <a:buChar char="•"/>
            </a:pPr>
            <a:r>
              <a:rPr lang="en-US" sz="3600" dirty="0">
                <a:solidFill>
                  <a:schemeClr val="tx1"/>
                </a:solidFill>
              </a:rPr>
              <a:t>ARM</a:t>
            </a:r>
          </a:p>
          <a:p>
            <a:pPr marL="457200" indent="-457200">
              <a:lnSpc>
                <a:spcPct val="90000"/>
              </a:lnSpc>
              <a:buFont typeface="Arial" panose="020B0604020202020204" pitchFamily="34" charset="0"/>
              <a:buChar char="•"/>
            </a:pPr>
            <a:r>
              <a:rPr lang="en-US" sz="3600" dirty="0">
                <a:solidFill>
                  <a:schemeClr val="tx1"/>
                </a:solidFill>
              </a:rPr>
              <a:t>REST</a:t>
            </a:r>
          </a:p>
          <a:p>
            <a:pPr marL="457200" indent="-457200">
              <a:lnSpc>
                <a:spcPct val="90000"/>
              </a:lnSpc>
              <a:buFont typeface="Arial" panose="020B0604020202020204" pitchFamily="34" charset="0"/>
              <a:buChar char="•"/>
            </a:pPr>
            <a:r>
              <a:rPr lang="en-US" sz="3600" dirty="0">
                <a:solidFill>
                  <a:schemeClr val="tx1"/>
                </a:solidFill>
              </a:rPr>
              <a:t>PowerShell</a:t>
            </a:r>
          </a:p>
          <a:p>
            <a:pPr marL="457200" indent="-457200">
              <a:lnSpc>
                <a:spcPct val="90000"/>
              </a:lnSpc>
              <a:buFont typeface="Arial" panose="020B0604020202020204" pitchFamily="34" charset="0"/>
              <a:buChar char="•"/>
            </a:pPr>
            <a:r>
              <a:rPr lang="en-US" sz="3600" dirty="0">
                <a:solidFill>
                  <a:schemeClr val="tx1"/>
                </a:solidFill>
              </a:rPr>
              <a:t>Azure .NET SDK</a:t>
            </a:r>
          </a:p>
          <a:p>
            <a:pPr marL="457200" indent="-457200">
              <a:lnSpc>
                <a:spcPct val="90000"/>
              </a:lnSpc>
              <a:buFont typeface="Arial" panose="020B0604020202020204" pitchFamily="34" charset="0"/>
              <a:buChar char="•"/>
            </a:pPr>
            <a:r>
              <a:rPr lang="en-US" sz="3600" dirty="0">
                <a:solidFill>
                  <a:schemeClr val="tx1"/>
                </a:solidFill>
              </a:rPr>
              <a:t>Terraform</a:t>
            </a:r>
          </a:p>
          <a:p>
            <a:pPr marL="457200" indent="-457200">
              <a:lnSpc>
                <a:spcPct val="90000"/>
              </a:lnSpc>
              <a:buFont typeface="Arial" panose="020B0604020202020204" pitchFamily="34" charset="0"/>
              <a:buChar char="•"/>
            </a:pPr>
            <a:r>
              <a:rPr lang="en-US" sz="3600" dirty="0" err="1">
                <a:solidFill>
                  <a:schemeClr val="tx1"/>
                </a:solidFill>
              </a:rPr>
              <a:t>Pulumi</a:t>
            </a:r>
            <a:endParaRPr lang="en-US" sz="3600" dirty="0">
              <a:solidFill>
                <a:schemeClr val="tx1"/>
              </a:solidFill>
            </a:endParaRPr>
          </a:p>
          <a:p>
            <a:pPr marL="457200" indent="-457200">
              <a:lnSpc>
                <a:spcPct val="90000"/>
              </a:lnSpc>
              <a:buFont typeface="Arial" panose="020B0604020202020204" pitchFamily="34" charset="0"/>
              <a:buChar char="•"/>
            </a:pPr>
            <a:r>
              <a:rPr lang="en-US" sz="3600" dirty="0">
                <a:solidFill>
                  <a:schemeClr val="tx1"/>
                </a:solidFill>
              </a:rPr>
              <a:t>Ansible</a:t>
            </a:r>
          </a:p>
        </p:txBody>
      </p:sp>
    </p:spTree>
    <p:extLst>
      <p:ext uri="{BB962C8B-B14F-4D97-AF65-F5344CB8AC3E}">
        <p14:creationId xmlns:p14="http://schemas.microsoft.com/office/powerpoint/2010/main" val="33885170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screenshot of a cell phone&#10;&#10;Description generated with very high confidence">
            <a:extLst>
              <a:ext uri="{FF2B5EF4-FFF2-40B4-BE49-F238E27FC236}">
                <a16:creationId xmlns:a16="http://schemas.microsoft.com/office/drawing/2014/main" id="{713D7DB9-427F-4202-9268-37C175C699FD}"/>
              </a:ext>
            </a:extLst>
          </p:cNvPr>
          <p:cNvPicPr>
            <a:picLocks noChangeAspect="1"/>
          </p:cNvPicPr>
          <p:nvPr/>
        </p:nvPicPr>
        <p:blipFill>
          <a:blip r:embed="rId3"/>
          <a:stretch>
            <a:fillRect/>
          </a:stretch>
        </p:blipFill>
        <p:spPr>
          <a:xfrm>
            <a:off x="-111737" y="934357"/>
            <a:ext cx="15513140" cy="8018010"/>
          </a:xfrm>
          <a:prstGeom prst="rect">
            <a:avLst/>
          </a:prstGeom>
          <a:noFill/>
        </p:spPr>
      </p:pic>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t>PowerShell module</a:t>
            </a:r>
          </a:p>
        </p:txBody>
      </p:sp>
    </p:spTree>
    <p:extLst>
      <p:ext uri="{BB962C8B-B14F-4D97-AF65-F5344CB8AC3E}">
        <p14:creationId xmlns:p14="http://schemas.microsoft.com/office/powerpoint/2010/main" val="21946443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p>
          <a:p>
            <a:endParaRPr lang="en-US" sz="1800"/>
          </a:p>
        </p:txBody>
      </p:sp>
    </p:spTree>
    <p:extLst>
      <p:ext uri="{BB962C8B-B14F-4D97-AF65-F5344CB8AC3E}">
        <p14:creationId xmlns:p14="http://schemas.microsoft.com/office/powerpoint/2010/main" val="328172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01E8750-C902-4CC4-AE23-2EB31F1BD3B5}"/>
              </a:ext>
            </a:extLst>
          </p:cNvPr>
          <p:cNvSpPr txBox="1">
            <a:spLocks/>
          </p:cNvSpPr>
          <p:nvPr/>
        </p:nvSpPr>
        <p:spPr>
          <a:xfrm>
            <a:off x="626857" y="357022"/>
            <a:ext cx="11592494" cy="121879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tx1"/>
                </a:solidFill>
                <a:latin typeface="Consolas"/>
              </a:rPr>
              <a:t>&gt;</a:t>
            </a:r>
            <a:r>
              <a:rPr lang="en-US" sz="1800">
                <a:solidFill>
                  <a:schemeClr val="accent2">
                    <a:lumMod val="20000"/>
                    <a:lumOff val="80000"/>
                  </a:schemeClr>
                </a:solidFill>
                <a:latin typeface="Consolas"/>
              </a:rPr>
              <a: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latin typeface="Consolas"/>
              </a:rPr>
              <a:t> = </a:t>
            </a:r>
            <a:r>
              <a:rPr lang="en-US" sz="1800">
                <a:solidFill>
                  <a:schemeClr val="accent5">
                    <a:lumMod val="40000"/>
                    <a:lumOff val="60000"/>
                  </a:schemeClr>
                </a:solidFill>
                <a:latin typeface="Consolas"/>
              </a:rPr>
              <a:t>New-</a:t>
            </a:r>
            <a:r>
              <a:rPr lang="en-US" sz="1800" err="1">
                <a:solidFill>
                  <a:schemeClr val="accent5">
                    <a:lumMod val="40000"/>
                    <a:lumOff val="60000"/>
                  </a:schemeClr>
                </a:solidFill>
                <a:latin typeface="Consolas"/>
              </a:rPr>
              <a:t>AzApiManagementContext</a:t>
            </a:r>
            <a:r>
              <a:rPr lang="en-US" sz="1800">
                <a:latin typeface="Consolas"/>
              </a:rPr>
              <a:t> -</a:t>
            </a:r>
            <a:r>
              <a:rPr lang="en-US" sz="1800" err="1">
                <a:latin typeface="Consolas"/>
              </a:rPr>
              <a:t>ResourceGroupName</a:t>
            </a:r>
            <a:r>
              <a:rPr lang="en-US" sz="1800">
                <a:latin typeface="Consolas"/>
              </a:rPr>
              <a:t> </a:t>
            </a:r>
            <a:r>
              <a:rPr lang="en-US" sz="1800">
                <a:solidFill>
                  <a:schemeClr val="accent3">
                    <a:lumMod val="40000"/>
                    <a:lumOff val="60000"/>
                  </a:schemeClr>
                </a:solidFill>
                <a:latin typeface="Consolas"/>
              </a:rPr>
              <a:t>"VIPPS-SIT-</a:t>
            </a:r>
            <a:r>
              <a:rPr lang="en-US" sz="1800" err="1">
                <a:solidFill>
                  <a:schemeClr val="accent3">
                    <a:lumMod val="40000"/>
                    <a:lumOff val="60000"/>
                  </a:schemeClr>
                </a:solidFill>
                <a:latin typeface="Consolas"/>
              </a:rPr>
              <a:t>rg</a:t>
            </a:r>
            <a:r>
              <a:rPr lang="en-US" sz="1800">
                <a:solidFill>
                  <a:schemeClr val="accent3">
                    <a:lumMod val="40000"/>
                    <a:lumOff val="60000"/>
                  </a:schemeClr>
                </a:solidFill>
                <a:latin typeface="Consolas"/>
              </a:rPr>
              <a:t>"</a:t>
            </a:r>
            <a:r>
              <a:rPr lang="en-US" sz="1800">
                <a:latin typeface="Consolas"/>
              </a:rPr>
              <a:t> </a:t>
            </a:r>
            <a:br>
              <a:rPr lang="en-US" sz="1800">
                <a:latin typeface="Consolas"/>
              </a:rPr>
            </a:br>
            <a:r>
              <a:rPr lang="en-US" sz="1800">
                <a:latin typeface="Consolas"/>
              </a:rPr>
              <a:t>-</a:t>
            </a:r>
            <a:r>
              <a:rPr lang="en-US" sz="1800" err="1">
                <a:latin typeface="Consolas"/>
              </a:rPr>
              <a:t>ServiceName</a:t>
            </a:r>
            <a:r>
              <a:rPr lang="en-US" sz="1800">
                <a:latin typeface="Consolas"/>
              </a:rPr>
              <a:t> </a:t>
            </a:r>
            <a:r>
              <a:rPr lang="en-US" sz="1800">
                <a:solidFill>
                  <a:schemeClr val="accent3">
                    <a:lumMod val="40000"/>
                    <a:lumOff val="60000"/>
                  </a:schemeClr>
                </a:solidFill>
                <a:latin typeface="Consolas"/>
              </a:rPr>
              <a:t>"VIPPSSITapi02"</a:t>
            </a:r>
          </a:p>
          <a:p>
            <a:r>
              <a:rPr lang="en-US" sz="1800">
                <a:solidFill>
                  <a:schemeClr val="tx1"/>
                </a:solidFill>
                <a:latin typeface="Consolas"/>
              </a:rPr>
              <a:t>&gt;</a:t>
            </a:r>
          </a:p>
          <a:p>
            <a:endParaRPr lang="en-US" sz="1800">
              <a:solidFill>
                <a:schemeClr val="tx1"/>
              </a:solidFill>
            </a:endParaRPr>
          </a:p>
        </p:txBody>
      </p:sp>
    </p:spTree>
    <p:extLst>
      <p:ext uri="{BB962C8B-B14F-4D97-AF65-F5344CB8AC3E}">
        <p14:creationId xmlns:p14="http://schemas.microsoft.com/office/powerpoint/2010/main" val="3031807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62806" cy="1495794"/>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Import-</a:t>
            </a:r>
            <a:r>
              <a:rPr lang="en-US" sz="1800" err="1">
                <a:solidFill>
                  <a:schemeClr val="accent5">
                    <a:lumMod val="40000"/>
                    <a:lumOff val="60000"/>
                  </a:schemeClr>
                </a:solidFill>
                <a:latin typeface="Consolas"/>
              </a:rPr>
              <a:t>AzApiManagementApi</a:t>
            </a:r>
            <a:r>
              <a:rPr lang="en-US" sz="1800">
                <a:latin typeface="Consolas"/>
              </a:rPr>
              <a:t> -Context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latin typeface="Consolas"/>
              </a:rPr>
              <a:t> -</a:t>
            </a:r>
            <a:r>
              <a:rPr lang="en-US" sz="1800" err="1">
                <a:latin typeface="Consolas"/>
              </a:rPr>
              <a:t>SpecificationFormat</a:t>
            </a:r>
            <a:r>
              <a:rPr lang="en-US" sz="1800">
                <a:latin typeface="Consolas"/>
              </a:rPr>
              <a:t> </a:t>
            </a:r>
            <a:r>
              <a:rPr lang="en-US" sz="1800">
                <a:solidFill>
                  <a:schemeClr val="accent4">
                    <a:lumMod val="40000"/>
                    <a:lumOff val="60000"/>
                  </a:schemeClr>
                </a:solidFill>
                <a:latin typeface="Consolas"/>
              </a:rPr>
              <a:t>"Swagger"</a:t>
            </a:r>
            <a:r>
              <a:rPr lang="en-US" sz="1800">
                <a:latin typeface="Consolas"/>
              </a:rPr>
              <a:t> </a:t>
            </a:r>
            <a:br>
              <a:rPr lang="en-US" sz="1800">
                <a:latin typeface="Consolas"/>
              </a:rPr>
            </a:br>
            <a:r>
              <a:rPr lang="en-US" sz="1800">
                <a:latin typeface="Consolas"/>
              </a:rPr>
              <a:t>-</a:t>
            </a:r>
            <a:r>
              <a:rPr lang="en-US" sz="1800" err="1">
                <a:latin typeface="Consolas"/>
              </a:rPr>
              <a:t>SpecificationPath</a:t>
            </a:r>
            <a:r>
              <a:rPr lang="en-US" sz="1800">
                <a:latin typeface="Consolas"/>
              </a:rPr>
              <a:t> </a:t>
            </a:r>
            <a:r>
              <a:rPr lang="en-US" sz="1800">
                <a:solidFill>
                  <a:schemeClr val="accent4">
                    <a:lumMod val="40000"/>
                    <a:lumOff val="60000"/>
                  </a:schemeClr>
                </a:solidFill>
                <a:latin typeface="Consolas"/>
              </a:rPr>
              <a:t>"/Users/</a:t>
            </a:r>
            <a:r>
              <a:rPr lang="en-US" sz="1800" err="1">
                <a:solidFill>
                  <a:schemeClr val="accent4">
                    <a:lumMod val="40000"/>
                    <a:lumOff val="60000"/>
                  </a:schemeClr>
                </a:solidFill>
                <a:latin typeface="Consolas"/>
              </a:rPr>
              <a:t>sma</a:t>
            </a:r>
            <a:r>
              <a:rPr lang="en-US" sz="1800">
                <a:solidFill>
                  <a:schemeClr val="accent4">
                    <a:lumMod val="40000"/>
                    <a:lumOff val="60000"/>
                  </a:schemeClr>
                </a:solidFill>
                <a:latin typeface="Consolas"/>
              </a:rPr>
              <a:t>/git/</a:t>
            </a:r>
            <a:r>
              <a:rPr lang="en-US" sz="1800" err="1">
                <a:solidFill>
                  <a:schemeClr val="accent4">
                    <a:lumMod val="40000"/>
                    <a:lumOff val="60000"/>
                  </a:schemeClr>
                </a:solidFill>
                <a:latin typeface="Consolas"/>
              </a:rPr>
              <a:t>msbuild</a:t>
            </a:r>
            <a:r>
              <a:rPr lang="en-US" sz="1800">
                <a:solidFill>
                  <a:schemeClr val="accent4">
                    <a:lumMod val="40000"/>
                    <a:lumOff val="60000"/>
                  </a:schemeClr>
                </a:solidFill>
                <a:latin typeface="Consolas"/>
              </a:rPr>
              <a:t>/files/2.20-swagger-canary.json"</a:t>
            </a:r>
            <a:r>
              <a:rPr lang="en-US" sz="1800">
                <a:latin typeface="Consolas"/>
              </a:rPr>
              <a:t> -Path </a:t>
            </a:r>
            <a:r>
              <a:rPr lang="en-US" sz="1800">
                <a:solidFill>
                  <a:schemeClr val="accent4">
                    <a:lumMod val="40000"/>
                    <a:lumOff val="60000"/>
                  </a:schemeClr>
                </a:solidFill>
                <a:latin typeface="Consolas"/>
              </a:rPr>
              <a:t>"canary"</a:t>
            </a:r>
            <a:r>
              <a:rPr lang="en-US" sz="1800">
                <a:latin typeface="Consolas"/>
              </a:rPr>
              <a:t> </a:t>
            </a:r>
            <a:br>
              <a:rPr lang="en-US" sz="1800">
                <a:latin typeface="Consolas"/>
              </a:rPr>
            </a:br>
            <a:r>
              <a:rPr lang="en-US" sz="1800">
                <a:latin typeface="Consolas"/>
              </a:rPr>
              <a:t>-</a:t>
            </a:r>
            <a:r>
              <a:rPr lang="en-US" sz="1800" err="1">
                <a:latin typeface="Consolas"/>
              </a:rPr>
              <a:t>ApiId</a:t>
            </a:r>
            <a:r>
              <a:rPr lang="en-US" sz="1800">
                <a:latin typeface="Consolas"/>
              </a:rPr>
              <a:t> </a:t>
            </a:r>
            <a:r>
              <a:rPr lang="en-US" sz="1800">
                <a:solidFill>
                  <a:schemeClr val="accent4">
                    <a:lumMod val="40000"/>
                    <a:lumOff val="60000"/>
                  </a:schemeClr>
                </a:solidFill>
                <a:latin typeface="Consolas"/>
              </a:rPr>
              <a:t>"canary"</a:t>
            </a:r>
          </a:p>
          <a:p>
            <a:endParaRPr lang="en-US" sz="1800">
              <a:solidFill>
                <a:schemeClr val="accent4">
                  <a:lumMod val="40000"/>
                  <a:lumOff val="60000"/>
                </a:schemeClr>
              </a:solidFill>
              <a:latin typeface="Consolas"/>
            </a:endParaRPr>
          </a:p>
          <a:p>
            <a:endParaRPr lang="en-US" sz="1800"/>
          </a:p>
        </p:txBody>
      </p:sp>
      <p:sp>
        <p:nvSpPr>
          <p:cNvPr id="2" name="TextBox 1">
            <a:extLst>
              <a:ext uri="{FF2B5EF4-FFF2-40B4-BE49-F238E27FC236}">
                <a16:creationId xmlns:a16="http://schemas.microsoft.com/office/drawing/2014/main" id="{A5F3A261-8A28-471B-BC35-343974D1295D}"/>
              </a:ext>
            </a:extLst>
          </p:cNvPr>
          <p:cNvSpPr txBox="1"/>
          <p:nvPr/>
        </p:nvSpPr>
        <p:spPr>
          <a:xfrm>
            <a:off x="627413" y="1546911"/>
            <a:ext cx="11392394" cy="54168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err="1">
                <a:gradFill>
                  <a:gsLst>
                    <a:gs pos="2917">
                      <a:schemeClr val="tx1"/>
                    </a:gs>
                    <a:gs pos="30000">
                      <a:schemeClr val="tx1"/>
                    </a:gs>
                  </a:gsLst>
                  <a:lin ang="5400000" scaled="0"/>
                </a:gradFill>
                <a:latin typeface="Consolas"/>
                <a:cs typeface="Segoe UI"/>
              </a:rPr>
              <a:t>ApiId</a:t>
            </a:r>
            <a:r>
              <a:rPr lang="en-US" sz="1600">
                <a:gradFill>
                  <a:gsLst>
                    <a:gs pos="2917">
                      <a:schemeClr val="tx1"/>
                    </a:gs>
                    <a:gs pos="30000">
                      <a:schemeClr val="tx1"/>
                    </a:gs>
                  </a:gsLst>
                  <a:lin ang="5400000" scaled="0"/>
                </a:gradFill>
                <a:latin typeface="Consolas"/>
                <a:cs typeface="Segoe UI"/>
              </a:rPr>
              <a:t>                         : canary​</a:t>
            </a:r>
          </a:p>
          <a:p>
            <a:r>
              <a:rPr lang="en-US" sz="1600">
                <a:gradFill>
                  <a:gsLst>
                    <a:gs pos="2917">
                      <a:schemeClr val="tx1"/>
                    </a:gs>
                    <a:gs pos="30000">
                      <a:schemeClr val="tx1"/>
                    </a:gs>
                  </a:gsLst>
                  <a:lin ang="5400000" scaled="0"/>
                </a:gradFill>
                <a:latin typeface="Consolas"/>
                <a:cs typeface="Segoe UI"/>
              </a:rPr>
              <a:t>Name                          : Canary​</a:t>
            </a:r>
          </a:p>
          <a:p>
            <a:r>
              <a:rPr lang="en-US" sz="1600">
                <a:gradFill>
                  <a:gsLst>
                    <a:gs pos="2917">
                      <a:schemeClr val="tx1"/>
                    </a:gs>
                    <a:gs pos="30000">
                      <a:schemeClr val="tx1"/>
                    </a:gs>
                  </a:gsLst>
                  <a:lin ang="5400000" scaled="0"/>
                </a:gradFill>
                <a:latin typeface="Consolas"/>
                <a:cs typeface="Segoe UI"/>
              </a:rPr>
              <a:t>Description                   : This is the canary app. Its purpose is just to sit on a server and look pretty.​</a:t>
            </a:r>
          </a:p>
          <a:p>
            <a:r>
              <a:rPr lang="en-US" sz="1600" err="1">
                <a:gradFill>
                  <a:gsLst>
                    <a:gs pos="2917">
                      <a:schemeClr val="tx1"/>
                    </a:gs>
                    <a:gs pos="30000">
                      <a:schemeClr val="tx1"/>
                    </a:gs>
                  </a:gsLst>
                  <a:lin ang="5400000" scaled="0"/>
                </a:gradFill>
                <a:latin typeface="Consolas"/>
                <a:cs typeface="Segoe UI"/>
              </a:rPr>
              <a:t>ServiceUrl</a:t>
            </a:r>
            <a:r>
              <a:rPr lang="en-US" sz="1600">
                <a:gradFill>
                  <a:gsLst>
                    <a:gs pos="2917">
                      <a:schemeClr val="tx1"/>
                    </a:gs>
                    <a:gs pos="30000">
                      <a:schemeClr val="tx1"/>
                    </a:gs>
                  </a:gsLst>
                  <a:lin ang="5400000" scaled="0"/>
                </a:gradFill>
                <a:latin typeface="Consolas"/>
                <a:cs typeface="Segoe UI"/>
              </a:rPr>
              <a:t>                    : ​</a:t>
            </a:r>
          </a:p>
          <a:p>
            <a:r>
              <a:rPr lang="en-US" sz="1600">
                <a:gradFill>
                  <a:gsLst>
                    <a:gs pos="2917">
                      <a:schemeClr val="tx1"/>
                    </a:gs>
                    <a:gs pos="30000">
                      <a:schemeClr val="tx1"/>
                    </a:gs>
                  </a:gsLst>
                  <a:lin ang="5400000" scaled="0"/>
                </a:gradFill>
                <a:latin typeface="Consolas"/>
                <a:cs typeface="Segoe UI"/>
              </a:rPr>
              <a:t>Path                          : canary​</a:t>
            </a:r>
          </a:p>
          <a:p>
            <a:r>
              <a:rPr lang="en-US" sz="1600" err="1">
                <a:gradFill>
                  <a:gsLst>
                    <a:gs pos="2917">
                      <a:schemeClr val="tx1"/>
                    </a:gs>
                    <a:gs pos="30000">
                      <a:schemeClr val="tx1"/>
                    </a:gs>
                  </a:gsLst>
                  <a:lin ang="5400000" scaled="0"/>
                </a:gradFill>
                <a:latin typeface="Consolas"/>
                <a:cs typeface="Segoe UI"/>
              </a:rPr>
              <a:t>ApiType</a:t>
            </a:r>
            <a:r>
              <a:rPr lang="en-US" sz="1600">
                <a:gradFill>
                  <a:gsLst>
                    <a:gs pos="2917">
                      <a:schemeClr val="tx1"/>
                    </a:gs>
                    <a:gs pos="30000">
                      <a:schemeClr val="tx1"/>
                    </a:gs>
                  </a:gsLst>
                  <a:lin ang="5400000" scaled="0"/>
                </a:gradFill>
                <a:latin typeface="Consolas"/>
                <a:cs typeface="Segoe UI"/>
              </a:rPr>
              <a:t>                       : http​</a:t>
            </a:r>
          </a:p>
          <a:p>
            <a:r>
              <a:rPr lang="en-US" sz="1600">
                <a:gradFill>
                  <a:gsLst>
                    <a:gs pos="2917">
                      <a:schemeClr val="tx1"/>
                    </a:gs>
                    <a:gs pos="30000">
                      <a:schemeClr val="tx1"/>
                    </a:gs>
                  </a:gsLst>
                  <a:lin ang="5400000" scaled="0"/>
                </a:gradFill>
                <a:latin typeface="Consolas"/>
                <a:cs typeface="Segoe UI"/>
              </a:rPr>
              <a:t>Protocols                     : {Https}​</a:t>
            </a:r>
          </a:p>
          <a:p>
            <a:r>
              <a:rPr lang="en-US" sz="1600" err="1">
                <a:gradFill>
                  <a:gsLst>
                    <a:gs pos="2917">
                      <a:schemeClr val="tx1"/>
                    </a:gs>
                    <a:gs pos="30000">
                      <a:schemeClr val="tx1"/>
                    </a:gs>
                  </a:gsLst>
                  <a:lin ang="5400000" scaled="0"/>
                </a:gradFill>
                <a:latin typeface="Consolas"/>
                <a:cs typeface="Segoe UI"/>
              </a:rPr>
              <a:t>AuthorizationServerId</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AuthorizationScope</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SubscriptionKeyHeaderName</a:t>
            </a:r>
            <a:r>
              <a:rPr lang="en-US" sz="1600">
                <a:gradFill>
                  <a:gsLst>
                    <a:gs pos="2917">
                      <a:schemeClr val="tx1"/>
                    </a:gs>
                    <a:gs pos="30000">
                      <a:schemeClr val="tx1"/>
                    </a:gs>
                  </a:gsLst>
                  <a:lin ang="5400000" scaled="0"/>
                </a:gradFill>
                <a:latin typeface="Consolas"/>
                <a:cs typeface="Segoe UI"/>
              </a:rPr>
              <a:t>     : </a:t>
            </a:r>
            <a:r>
              <a:rPr lang="en-US" sz="1600" err="1">
                <a:gradFill>
                  <a:gsLst>
                    <a:gs pos="2917">
                      <a:schemeClr val="tx1"/>
                    </a:gs>
                    <a:gs pos="30000">
                      <a:schemeClr val="tx1"/>
                    </a:gs>
                  </a:gsLst>
                  <a:lin ang="5400000" scaled="0"/>
                </a:gradFill>
                <a:latin typeface="Consolas"/>
                <a:cs typeface="Segoe UI"/>
              </a:rPr>
              <a:t>Ocp</a:t>
            </a:r>
            <a:r>
              <a:rPr lang="en-US" sz="1600">
                <a:gradFill>
                  <a:gsLst>
                    <a:gs pos="2917">
                      <a:schemeClr val="tx1"/>
                    </a:gs>
                    <a:gs pos="30000">
                      <a:schemeClr val="tx1"/>
                    </a:gs>
                  </a:gsLst>
                  <a:lin ang="5400000" scaled="0"/>
                </a:gradFill>
                <a:latin typeface="Consolas"/>
                <a:cs typeface="Segoe UI"/>
              </a:rPr>
              <a:t>-</a:t>
            </a:r>
            <a:r>
              <a:rPr lang="en-US" sz="1600" err="1">
                <a:gradFill>
                  <a:gsLst>
                    <a:gs pos="2917">
                      <a:schemeClr val="tx1"/>
                    </a:gs>
                    <a:gs pos="30000">
                      <a:schemeClr val="tx1"/>
                    </a:gs>
                  </a:gsLst>
                  <a:lin ang="5400000" scaled="0"/>
                </a:gradFill>
                <a:latin typeface="Consolas"/>
                <a:cs typeface="Segoe UI"/>
              </a:rPr>
              <a:t>Apim</a:t>
            </a:r>
            <a:r>
              <a:rPr lang="en-US" sz="1600">
                <a:gradFill>
                  <a:gsLst>
                    <a:gs pos="2917">
                      <a:schemeClr val="tx1"/>
                    </a:gs>
                    <a:gs pos="30000">
                      <a:schemeClr val="tx1"/>
                    </a:gs>
                  </a:gsLst>
                  <a:lin ang="5400000" scaled="0"/>
                </a:gradFill>
                <a:latin typeface="Consolas"/>
                <a:cs typeface="Segoe UI"/>
              </a:rPr>
              <a:t>-Subscription-Key​</a:t>
            </a:r>
          </a:p>
          <a:p>
            <a:r>
              <a:rPr lang="en-US" sz="1600" err="1">
                <a:gradFill>
                  <a:gsLst>
                    <a:gs pos="2917">
                      <a:schemeClr val="tx1"/>
                    </a:gs>
                    <a:gs pos="30000">
                      <a:schemeClr val="tx1"/>
                    </a:gs>
                  </a:gsLst>
                  <a:lin ang="5400000" scaled="0"/>
                </a:gradFill>
                <a:latin typeface="Consolas"/>
                <a:cs typeface="Segoe UI"/>
              </a:rPr>
              <a:t>SubscriptionKeyQueryParamName</a:t>
            </a:r>
            <a:r>
              <a:rPr lang="en-US" sz="1600">
                <a:gradFill>
                  <a:gsLst>
                    <a:gs pos="2917">
                      <a:schemeClr val="tx1"/>
                    </a:gs>
                    <a:gs pos="30000">
                      <a:schemeClr val="tx1"/>
                    </a:gs>
                  </a:gsLst>
                  <a:lin ang="5400000" scaled="0"/>
                </a:gradFill>
                <a:latin typeface="Consolas"/>
                <a:cs typeface="Segoe UI"/>
              </a:rPr>
              <a:t> : subscription-key​</a:t>
            </a:r>
          </a:p>
          <a:p>
            <a:r>
              <a:rPr lang="en-US" sz="1600" err="1">
                <a:gradFill>
                  <a:gsLst>
                    <a:gs pos="2917">
                      <a:schemeClr val="tx1"/>
                    </a:gs>
                    <a:gs pos="30000">
                      <a:schemeClr val="tx1"/>
                    </a:gs>
                  </a:gsLst>
                  <a:lin ang="5400000" scaled="0"/>
                </a:gradFill>
                <a:latin typeface="Consolas"/>
                <a:cs typeface="Segoe UI"/>
              </a:rPr>
              <a:t>ApiRevision</a:t>
            </a:r>
            <a:r>
              <a:rPr lang="en-US" sz="1600">
                <a:gradFill>
                  <a:gsLst>
                    <a:gs pos="2917">
                      <a:schemeClr val="tx1"/>
                    </a:gs>
                    <a:gs pos="30000">
                      <a:schemeClr val="tx1"/>
                    </a:gs>
                  </a:gsLst>
                  <a:lin ang="5400000" scaled="0"/>
                </a:gradFill>
                <a:latin typeface="Consolas"/>
                <a:cs typeface="Segoe UI"/>
              </a:rPr>
              <a:t>                   : 1​</a:t>
            </a:r>
          </a:p>
          <a:p>
            <a:r>
              <a:rPr lang="en-US" sz="1600" err="1">
                <a:gradFill>
                  <a:gsLst>
                    <a:gs pos="2917">
                      <a:schemeClr val="tx1"/>
                    </a:gs>
                    <a:gs pos="30000">
                      <a:schemeClr val="tx1"/>
                    </a:gs>
                  </a:gsLst>
                  <a:lin ang="5400000" scaled="0"/>
                </a:gradFill>
                <a:latin typeface="Consolas"/>
                <a:cs typeface="Segoe UI"/>
              </a:rPr>
              <a:t>ApiVersion</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IsCurrent</a:t>
            </a:r>
            <a:r>
              <a:rPr lang="en-US" sz="1600">
                <a:gradFill>
                  <a:gsLst>
                    <a:gs pos="2917">
                      <a:schemeClr val="tx1"/>
                    </a:gs>
                    <a:gs pos="30000">
                      <a:schemeClr val="tx1"/>
                    </a:gs>
                  </a:gsLst>
                  <a:lin ang="5400000" scaled="0"/>
                </a:gradFill>
                <a:latin typeface="Consolas"/>
                <a:cs typeface="Segoe UI"/>
              </a:rPr>
              <a:t>                     : True​</a:t>
            </a:r>
          </a:p>
          <a:p>
            <a:r>
              <a:rPr lang="en-US" sz="1600" err="1">
                <a:gradFill>
                  <a:gsLst>
                    <a:gs pos="2917">
                      <a:schemeClr val="tx1"/>
                    </a:gs>
                    <a:gs pos="30000">
                      <a:schemeClr val="tx1"/>
                    </a:gs>
                  </a:gsLst>
                  <a:lin ang="5400000" scaled="0"/>
                </a:gradFill>
                <a:latin typeface="Consolas"/>
                <a:cs typeface="Segoe UI"/>
              </a:rPr>
              <a:t>IsOnline</a:t>
            </a:r>
            <a:r>
              <a:rPr lang="en-US" sz="1600">
                <a:gradFill>
                  <a:gsLst>
                    <a:gs pos="2917">
                      <a:schemeClr val="tx1"/>
                    </a:gs>
                    <a:gs pos="30000">
                      <a:schemeClr val="tx1"/>
                    </a:gs>
                  </a:gsLst>
                  <a:lin ang="5400000" scaled="0"/>
                </a:gradFill>
                <a:latin typeface="Consolas"/>
                <a:cs typeface="Segoe UI"/>
              </a:rPr>
              <a:t>                      : False​</a:t>
            </a:r>
          </a:p>
          <a:p>
            <a:r>
              <a:rPr lang="en-US" sz="1600">
                <a:gradFill>
                  <a:gsLst>
                    <a:gs pos="2917">
                      <a:schemeClr val="tx1"/>
                    </a:gs>
                    <a:gs pos="30000">
                      <a:schemeClr val="tx1"/>
                    </a:gs>
                  </a:gsLst>
                  <a:lin ang="5400000" scaled="0"/>
                </a:gradFill>
                <a:latin typeface="Consolas"/>
                <a:cs typeface="Segoe UI"/>
              </a:rPr>
              <a:t>Id                            : /subscriptions/123456-1234-1234-1234-12345678/resourceGroups/VIPPS-BUILD-rg/providers/Microsoft.ApiManagement/service/VIPPSBUILDapi02/apis/canary​</a:t>
            </a:r>
          </a:p>
          <a:p>
            <a:r>
              <a:rPr lang="en-US" sz="1600">
                <a:gradFill>
                  <a:gsLst>
                    <a:gs pos="2917">
                      <a:schemeClr val="tx1"/>
                    </a:gs>
                    <a:gs pos="30000">
                      <a:schemeClr val="tx1"/>
                    </a:gs>
                  </a:gsLst>
                  <a:lin ang="5400000" scaled="0"/>
                </a:gradFill>
                <a:latin typeface="Consolas"/>
                <a:cs typeface="Segoe UI"/>
              </a:rPr>
              <a:t>ResourceGroupName             : VIPPS-BUILD-rg​</a:t>
            </a:r>
          </a:p>
          <a:p>
            <a:r>
              <a:rPr lang="en-US" sz="1600">
                <a:gradFill>
                  <a:gsLst>
                    <a:gs pos="2917">
                      <a:schemeClr val="tx1"/>
                    </a:gs>
                    <a:gs pos="30000">
                      <a:schemeClr val="tx1"/>
                    </a:gs>
                  </a:gsLst>
                  <a:lin ang="5400000" scaled="0"/>
                </a:gradFill>
                <a:latin typeface="Consolas"/>
                <a:cs typeface="Segoe UI"/>
              </a:rPr>
              <a:t>ServiceName                   : VIPPSBUILDapi02​</a:t>
            </a:r>
          </a:p>
          <a:p>
            <a:r>
              <a:rPr lang="en-US" sz="1600">
                <a:gradFill>
                  <a:gsLst>
                    <a:gs pos="2917">
                      <a:schemeClr val="tx1"/>
                    </a:gs>
                    <a:gs pos="30000">
                      <a:schemeClr val="tx1"/>
                    </a:gs>
                  </a:gsLst>
                  <a:lin ang="5400000" scaled="0"/>
                </a:gradFill>
                <a:latin typeface="Consolas"/>
                <a:cs typeface="Segoe UI"/>
              </a:rPr>
              <a:t>​</a:t>
            </a:r>
          </a:p>
          <a:p>
            <a:r>
              <a:rPr lang="en-US" sz="1600">
                <a:gradFill>
                  <a:gsLst>
                    <a:gs pos="2917">
                      <a:schemeClr val="tx1"/>
                    </a:gs>
                    <a:gs pos="30000">
                      <a:schemeClr val="tx1"/>
                    </a:gs>
                  </a:gsLst>
                  <a:lin ang="5400000" scaled="0"/>
                </a:gradFill>
                <a:latin typeface="Consolas"/>
                <a:cs typeface="Segoe UI"/>
              </a:rPr>
              <a:t>​</a:t>
            </a:r>
          </a:p>
        </p:txBody>
      </p:sp>
    </p:spTree>
    <p:extLst>
      <p:ext uri="{BB962C8B-B14F-4D97-AF65-F5344CB8AC3E}">
        <p14:creationId xmlns:p14="http://schemas.microsoft.com/office/powerpoint/2010/main" val="2026700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r>
              <a:rPr lang="en-US" sz="1800">
                <a:solidFill>
                  <a:schemeClr val="accent2">
                    <a:lumMod val="20000"/>
                    <a:lumOff val="80000"/>
                  </a:schemeClr>
                </a:solidFill>
                <a:latin typeface="Consolas"/>
              </a:rPr>
              <a:t> </a:t>
            </a:r>
          </a:p>
          <a:p>
            <a:endParaRPr lang="en-US" sz="1800"/>
          </a:p>
        </p:txBody>
      </p:sp>
    </p:spTree>
    <p:extLst>
      <p:ext uri="{BB962C8B-B14F-4D97-AF65-F5344CB8AC3E}">
        <p14:creationId xmlns:p14="http://schemas.microsoft.com/office/powerpoint/2010/main" val="2064717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62806" cy="941796"/>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Get-AzApiManagementApi</a:t>
            </a:r>
            <a:r>
              <a:rPr lang="en-US" sz="1800">
                <a:latin typeface="Consolas"/>
              </a:rPr>
              <a:t> -Context </a:t>
            </a:r>
            <a:r>
              <a:rPr lang="en-US" sz="1800">
                <a:solidFill>
                  <a:schemeClr val="accent2">
                    <a:lumMod val="40000"/>
                    <a:lumOff val="60000"/>
                  </a:schemeClr>
                </a:solidFill>
                <a:latin typeface="Consolas"/>
              </a:rPr>
              <a:t>$apimContext</a:t>
            </a:r>
            <a:r>
              <a:rPr lang="en-US" sz="1800">
                <a:latin typeface="Consolas"/>
              </a:rPr>
              <a:t> -ApiId </a:t>
            </a:r>
            <a:r>
              <a:rPr lang="en-US" sz="1800">
                <a:solidFill>
                  <a:schemeClr val="accent4">
                    <a:lumMod val="40000"/>
                    <a:lumOff val="60000"/>
                  </a:schemeClr>
                </a:solidFill>
                <a:latin typeface="Consolas"/>
              </a:rPr>
              <a:t>"canary"</a:t>
            </a:r>
          </a:p>
          <a:p>
            <a:endParaRPr lang="en-US" sz="1800">
              <a:solidFill>
                <a:schemeClr val="accent4">
                  <a:lumMod val="40000"/>
                  <a:lumOff val="60000"/>
                </a:schemeClr>
              </a:solidFill>
              <a:latin typeface="Consolas"/>
            </a:endParaRPr>
          </a:p>
          <a:p>
            <a:endParaRPr lang="en-US" sz="1800"/>
          </a:p>
        </p:txBody>
      </p:sp>
      <p:sp>
        <p:nvSpPr>
          <p:cNvPr id="3" name="TextBox 2">
            <a:extLst>
              <a:ext uri="{FF2B5EF4-FFF2-40B4-BE49-F238E27FC236}">
                <a16:creationId xmlns:a16="http://schemas.microsoft.com/office/drawing/2014/main" id="{050BEC3F-3005-45CC-BBC1-30C41A161D33}"/>
              </a:ext>
            </a:extLst>
          </p:cNvPr>
          <p:cNvSpPr txBox="1"/>
          <p:nvPr/>
        </p:nvSpPr>
        <p:spPr>
          <a:xfrm>
            <a:off x="627413" y="835232"/>
            <a:ext cx="11392394" cy="54168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err="1">
                <a:gradFill>
                  <a:gsLst>
                    <a:gs pos="2917">
                      <a:schemeClr val="tx1"/>
                    </a:gs>
                    <a:gs pos="30000">
                      <a:schemeClr val="tx1"/>
                    </a:gs>
                  </a:gsLst>
                  <a:lin ang="5400000" scaled="0"/>
                </a:gradFill>
                <a:latin typeface="Consolas"/>
                <a:cs typeface="Segoe UI"/>
              </a:rPr>
              <a:t>ApiId</a:t>
            </a:r>
            <a:r>
              <a:rPr lang="en-US" sz="1600">
                <a:gradFill>
                  <a:gsLst>
                    <a:gs pos="2917">
                      <a:schemeClr val="tx1"/>
                    </a:gs>
                    <a:gs pos="30000">
                      <a:schemeClr val="tx1"/>
                    </a:gs>
                  </a:gsLst>
                  <a:lin ang="5400000" scaled="0"/>
                </a:gradFill>
                <a:latin typeface="Consolas"/>
                <a:cs typeface="Segoe UI"/>
              </a:rPr>
              <a:t>                         : canary​</a:t>
            </a:r>
          </a:p>
          <a:p>
            <a:r>
              <a:rPr lang="en-US" sz="1600">
                <a:gradFill>
                  <a:gsLst>
                    <a:gs pos="2917">
                      <a:schemeClr val="tx1"/>
                    </a:gs>
                    <a:gs pos="30000">
                      <a:schemeClr val="tx1"/>
                    </a:gs>
                  </a:gsLst>
                  <a:lin ang="5400000" scaled="0"/>
                </a:gradFill>
                <a:latin typeface="Consolas"/>
                <a:cs typeface="Segoe UI"/>
              </a:rPr>
              <a:t>Name                          : Canary​</a:t>
            </a:r>
          </a:p>
          <a:p>
            <a:r>
              <a:rPr lang="en-US" sz="1600">
                <a:gradFill>
                  <a:gsLst>
                    <a:gs pos="2917">
                      <a:schemeClr val="tx1"/>
                    </a:gs>
                    <a:gs pos="30000">
                      <a:schemeClr val="tx1"/>
                    </a:gs>
                  </a:gsLst>
                  <a:lin ang="5400000" scaled="0"/>
                </a:gradFill>
                <a:latin typeface="Consolas"/>
                <a:cs typeface="Segoe UI"/>
              </a:rPr>
              <a:t>Description                   : This is the canary app. Its purpose is just to sit on a server and look pretty.​</a:t>
            </a:r>
          </a:p>
          <a:p>
            <a:r>
              <a:rPr lang="en-US" sz="1600" err="1">
                <a:gradFill>
                  <a:gsLst>
                    <a:gs pos="2917">
                      <a:schemeClr val="tx1"/>
                    </a:gs>
                    <a:gs pos="30000">
                      <a:schemeClr val="tx1"/>
                    </a:gs>
                  </a:gsLst>
                  <a:lin ang="5400000" scaled="0"/>
                </a:gradFill>
                <a:latin typeface="Consolas"/>
                <a:cs typeface="Segoe UI"/>
              </a:rPr>
              <a:t>ServiceUrl</a:t>
            </a:r>
            <a:r>
              <a:rPr lang="en-US" sz="1600">
                <a:gradFill>
                  <a:gsLst>
                    <a:gs pos="2917">
                      <a:schemeClr val="tx1"/>
                    </a:gs>
                    <a:gs pos="30000">
                      <a:schemeClr val="tx1"/>
                    </a:gs>
                  </a:gsLst>
                  <a:lin ang="5400000" scaled="0"/>
                </a:gradFill>
                <a:latin typeface="Consolas"/>
                <a:cs typeface="Segoe UI"/>
              </a:rPr>
              <a:t>                    : ​</a:t>
            </a:r>
          </a:p>
          <a:p>
            <a:r>
              <a:rPr lang="en-US" sz="1600">
                <a:gradFill>
                  <a:gsLst>
                    <a:gs pos="2917">
                      <a:schemeClr val="tx1"/>
                    </a:gs>
                    <a:gs pos="30000">
                      <a:schemeClr val="tx1"/>
                    </a:gs>
                  </a:gsLst>
                  <a:lin ang="5400000" scaled="0"/>
                </a:gradFill>
                <a:latin typeface="Consolas"/>
                <a:cs typeface="Segoe UI"/>
              </a:rPr>
              <a:t>Path                          : canary​</a:t>
            </a:r>
          </a:p>
          <a:p>
            <a:r>
              <a:rPr lang="en-US" sz="1600" err="1">
                <a:gradFill>
                  <a:gsLst>
                    <a:gs pos="2917">
                      <a:schemeClr val="tx1"/>
                    </a:gs>
                    <a:gs pos="30000">
                      <a:schemeClr val="tx1"/>
                    </a:gs>
                  </a:gsLst>
                  <a:lin ang="5400000" scaled="0"/>
                </a:gradFill>
                <a:latin typeface="Consolas"/>
                <a:cs typeface="Segoe UI"/>
              </a:rPr>
              <a:t>ApiType</a:t>
            </a:r>
            <a:r>
              <a:rPr lang="en-US" sz="1600">
                <a:gradFill>
                  <a:gsLst>
                    <a:gs pos="2917">
                      <a:schemeClr val="tx1"/>
                    </a:gs>
                    <a:gs pos="30000">
                      <a:schemeClr val="tx1"/>
                    </a:gs>
                  </a:gsLst>
                  <a:lin ang="5400000" scaled="0"/>
                </a:gradFill>
                <a:latin typeface="Consolas"/>
                <a:cs typeface="Segoe UI"/>
              </a:rPr>
              <a:t>                       : http​</a:t>
            </a:r>
          </a:p>
          <a:p>
            <a:r>
              <a:rPr lang="en-US" sz="1600">
                <a:gradFill>
                  <a:gsLst>
                    <a:gs pos="2917">
                      <a:schemeClr val="tx1"/>
                    </a:gs>
                    <a:gs pos="30000">
                      <a:schemeClr val="tx1"/>
                    </a:gs>
                  </a:gsLst>
                  <a:lin ang="5400000" scaled="0"/>
                </a:gradFill>
                <a:latin typeface="Consolas"/>
                <a:cs typeface="Segoe UI"/>
              </a:rPr>
              <a:t>Protocols                     : {Https}​</a:t>
            </a:r>
          </a:p>
          <a:p>
            <a:r>
              <a:rPr lang="en-US" sz="1600" err="1">
                <a:gradFill>
                  <a:gsLst>
                    <a:gs pos="2917">
                      <a:schemeClr val="tx1"/>
                    </a:gs>
                    <a:gs pos="30000">
                      <a:schemeClr val="tx1"/>
                    </a:gs>
                  </a:gsLst>
                  <a:lin ang="5400000" scaled="0"/>
                </a:gradFill>
                <a:latin typeface="Consolas"/>
                <a:cs typeface="Segoe UI"/>
              </a:rPr>
              <a:t>AuthorizationServerId</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AuthorizationScope</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SubscriptionKeyHeaderName</a:t>
            </a:r>
            <a:r>
              <a:rPr lang="en-US" sz="1600">
                <a:gradFill>
                  <a:gsLst>
                    <a:gs pos="2917">
                      <a:schemeClr val="tx1"/>
                    </a:gs>
                    <a:gs pos="30000">
                      <a:schemeClr val="tx1"/>
                    </a:gs>
                  </a:gsLst>
                  <a:lin ang="5400000" scaled="0"/>
                </a:gradFill>
                <a:latin typeface="Consolas"/>
                <a:cs typeface="Segoe UI"/>
              </a:rPr>
              <a:t>     : </a:t>
            </a:r>
            <a:r>
              <a:rPr lang="en-US" sz="1600" err="1">
                <a:gradFill>
                  <a:gsLst>
                    <a:gs pos="2917">
                      <a:schemeClr val="tx1"/>
                    </a:gs>
                    <a:gs pos="30000">
                      <a:schemeClr val="tx1"/>
                    </a:gs>
                  </a:gsLst>
                  <a:lin ang="5400000" scaled="0"/>
                </a:gradFill>
                <a:latin typeface="Consolas"/>
                <a:cs typeface="Segoe UI"/>
              </a:rPr>
              <a:t>Ocp</a:t>
            </a:r>
            <a:r>
              <a:rPr lang="en-US" sz="1600">
                <a:gradFill>
                  <a:gsLst>
                    <a:gs pos="2917">
                      <a:schemeClr val="tx1"/>
                    </a:gs>
                    <a:gs pos="30000">
                      <a:schemeClr val="tx1"/>
                    </a:gs>
                  </a:gsLst>
                  <a:lin ang="5400000" scaled="0"/>
                </a:gradFill>
                <a:latin typeface="Consolas"/>
                <a:cs typeface="Segoe UI"/>
              </a:rPr>
              <a:t>-</a:t>
            </a:r>
            <a:r>
              <a:rPr lang="en-US" sz="1600" err="1">
                <a:gradFill>
                  <a:gsLst>
                    <a:gs pos="2917">
                      <a:schemeClr val="tx1"/>
                    </a:gs>
                    <a:gs pos="30000">
                      <a:schemeClr val="tx1"/>
                    </a:gs>
                  </a:gsLst>
                  <a:lin ang="5400000" scaled="0"/>
                </a:gradFill>
                <a:latin typeface="Consolas"/>
                <a:cs typeface="Segoe UI"/>
              </a:rPr>
              <a:t>Apim</a:t>
            </a:r>
            <a:r>
              <a:rPr lang="en-US" sz="1600">
                <a:gradFill>
                  <a:gsLst>
                    <a:gs pos="2917">
                      <a:schemeClr val="tx1"/>
                    </a:gs>
                    <a:gs pos="30000">
                      <a:schemeClr val="tx1"/>
                    </a:gs>
                  </a:gsLst>
                  <a:lin ang="5400000" scaled="0"/>
                </a:gradFill>
                <a:latin typeface="Consolas"/>
                <a:cs typeface="Segoe UI"/>
              </a:rPr>
              <a:t>-Subscription-Key​</a:t>
            </a:r>
          </a:p>
          <a:p>
            <a:r>
              <a:rPr lang="en-US" sz="1600" err="1">
                <a:gradFill>
                  <a:gsLst>
                    <a:gs pos="2917">
                      <a:schemeClr val="tx1"/>
                    </a:gs>
                    <a:gs pos="30000">
                      <a:schemeClr val="tx1"/>
                    </a:gs>
                  </a:gsLst>
                  <a:lin ang="5400000" scaled="0"/>
                </a:gradFill>
                <a:latin typeface="Consolas"/>
                <a:cs typeface="Segoe UI"/>
              </a:rPr>
              <a:t>SubscriptionKeyQueryParamName</a:t>
            </a:r>
            <a:r>
              <a:rPr lang="en-US" sz="1600">
                <a:gradFill>
                  <a:gsLst>
                    <a:gs pos="2917">
                      <a:schemeClr val="tx1"/>
                    </a:gs>
                    <a:gs pos="30000">
                      <a:schemeClr val="tx1"/>
                    </a:gs>
                  </a:gsLst>
                  <a:lin ang="5400000" scaled="0"/>
                </a:gradFill>
                <a:latin typeface="Consolas"/>
                <a:cs typeface="Segoe UI"/>
              </a:rPr>
              <a:t> : subscription-key​</a:t>
            </a:r>
          </a:p>
          <a:p>
            <a:r>
              <a:rPr lang="en-US" sz="1600" err="1">
                <a:gradFill>
                  <a:gsLst>
                    <a:gs pos="2917">
                      <a:schemeClr val="tx1"/>
                    </a:gs>
                    <a:gs pos="30000">
                      <a:schemeClr val="tx1"/>
                    </a:gs>
                  </a:gsLst>
                  <a:lin ang="5400000" scaled="0"/>
                </a:gradFill>
                <a:latin typeface="Consolas"/>
                <a:cs typeface="Segoe UI"/>
              </a:rPr>
              <a:t>ApiRevision</a:t>
            </a:r>
            <a:r>
              <a:rPr lang="en-US" sz="1600">
                <a:gradFill>
                  <a:gsLst>
                    <a:gs pos="2917">
                      <a:schemeClr val="tx1"/>
                    </a:gs>
                    <a:gs pos="30000">
                      <a:schemeClr val="tx1"/>
                    </a:gs>
                  </a:gsLst>
                  <a:lin ang="5400000" scaled="0"/>
                </a:gradFill>
                <a:latin typeface="Consolas"/>
                <a:cs typeface="Segoe UI"/>
              </a:rPr>
              <a:t>                   : 1​</a:t>
            </a:r>
          </a:p>
          <a:p>
            <a:r>
              <a:rPr lang="en-US" sz="1600" err="1">
                <a:gradFill>
                  <a:gsLst>
                    <a:gs pos="2917">
                      <a:schemeClr val="tx1"/>
                    </a:gs>
                    <a:gs pos="30000">
                      <a:schemeClr val="tx1"/>
                    </a:gs>
                  </a:gsLst>
                  <a:lin ang="5400000" scaled="0"/>
                </a:gradFill>
                <a:latin typeface="Consolas"/>
                <a:cs typeface="Segoe UI"/>
              </a:rPr>
              <a:t>ApiVersion</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IsCurrent</a:t>
            </a:r>
            <a:r>
              <a:rPr lang="en-US" sz="1600">
                <a:gradFill>
                  <a:gsLst>
                    <a:gs pos="2917">
                      <a:schemeClr val="tx1"/>
                    </a:gs>
                    <a:gs pos="30000">
                      <a:schemeClr val="tx1"/>
                    </a:gs>
                  </a:gsLst>
                  <a:lin ang="5400000" scaled="0"/>
                </a:gradFill>
                <a:latin typeface="Consolas"/>
                <a:cs typeface="Segoe UI"/>
              </a:rPr>
              <a:t>                     : True​</a:t>
            </a:r>
          </a:p>
          <a:p>
            <a:r>
              <a:rPr lang="en-US" sz="1600" err="1">
                <a:gradFill>
                  <a:gsLst>
                    <a:gs pos="2917">
                      <a:schemeClr val="tx1"/>
                    </a:gs>
                    <a:gs pos="30000">
                      <a:schemeClr val="tx1"/>
                    </a:gs>
                  </a:gsLst>
                  <a:lin ang="5400000" scaled="0"/>
                </a:gradFill>
                <a:latin typeface="Consolas"/>
                <a:cs typeface="Segoe UI"/>
              </a:rPr>
              <a:t>IsOnline</a:t>
            </a:r>
            <a:r>
              <a:rPr lang="en-US" sz="1600">
                <a:gradFill>
                  <a:gsLst>
                    <a:gs pos="2917">
                      <a:schemeClr val="tx1"/>
                    </a:gs>
                    <a:gs pos="30000">
                      <a:schemeClr val="tx1"/>
                    </a:gs>
                  </a:gsLst>
                  <a:lin ang="5400000" scaled="0"/>
                </a:gradFill>
                <a:latin typeface="Consolas"/>
                <a:cs typeface="Segoe UI"/>
              </a:rPr>
              <a:t>                      : False​</a:t>
            </a:r>
          </a:p>
          <a:p>
            <a:r>
              <a:rPr lang="en-US" sz="1600">
                <a:gradFill>
                  <a:gsLst>
                    <a:gs pos="2917">
                      <a:schemeClr val="tx1"/>
                    </a:gs>
                    <a:gs pos="30000">
                      <a:schemeClr val="tx1"/>
                    </a:gs>
                  </a:gsLst>
                  <a:lin ang="5400000" scaled="0"/>
                </a:gradFill>
                <a:latin typeface="Consolas"/>
                <a:cs typeface="Segoe UI"/>
              </a:rPr>
              <a:t>Id                            : /subscriptions/123456-1234-1234-1234-12345678/resourceGroups/VIPPS-BUILD-rg/providers/Microsoft.ApiManagement/service/VIPPSBUILDapi02/apis/canary​</a:t>
            </a:r>
          </a:p>
          <a:p>
            <a:r>
              <a:rPr lang="en-US" sz="1600">
                <a:gradFill>
                  <a:gsLst>
                    <a:gs pos="2917">
                      <a:schemeClr val="tx1"/>
                    </a:gs>
                    <a:gs pos="30000">
                      <a:schemeClr val="tx1"/>
                    </a:gs>
                  </a:gsLst>
                  <a:lin ang="5400000" scaled="0"/>
                </a:gradFill>
                <a:latin typeface="Consolas"/>
                <a:cs typeface="Segoe UI"/>
              </a:rPr>
              <a:t>ResourceGroupName             : VIPPS-BUILD-rg​</a:t>
            </a:r>
          </a:p>
          <a:p>
            <a:r>
              <a:rPr lang="en-US" sz="1600">
                <a:gradFill>
                  <a:gsLst>
                    <a:gs pos="2917">
                      <a:schemeClr val="tx1"/>
                    </a:gs>
                    <a:gs pos="30000">
                      <a:schemeClr val="tx1"/>
                    </a:gs>
                  </a:gsLst>
                  <a:lin ang="5400000" scaled="0"/>
                </a:gradFill>
                <a:latin typeface="Consolas"/>
                <a:cs typeface="Segoe UI"/>
              </a:rPr>
              <a:t>ServiceName                   : VIPPSBUILDapi02​</a:t>
            </a:r>
          </a:p>
          <a:p>
            <a:r>
              <a:rPr lang="en-US" sz="1600">
                <a:gradFill>
                  <a:gsLst>
                    <a:gs pos="2917">
                      <a:schemeClr val="tx1"/>
                    </a:gs>
                    <a:gs pos="30000">
                      <a:schemeClr val="tx1"/>
                    </a:gs>
                  </a:gsLst>
                  <a:lin ang="5400000" scaled="0"/>
                </a:gradFill>
                <a:latin typeface="Consolas"/>
                <a:cs typeface="Segoe UI"/>
              </a:rPr>
              <a:t>​</a:t>
            </a:r>
          </a:p>
          <a:p>
            <a:r>
              <a:rPr lang="en-US" sz="1600">
                <a:gradFill>
                  <a:gsLst>
                    <a:gs pos="2917">
                      <a:schemeClr val="tx1"/>
                    </a:gs>
                    <a:gs pos="30000">
                      <a:schemeClr val="tx1"/>
                    </a:gs>
                  </a:gsLst>
                  <a:lin ang="5400000" scaled="0"/>
                </a:gradFill>
                <a:latin typeface="Consolas"/>
                <a:cs typeface="Segoe UI"/>
              </a:rPr>
              <a:t>​</a:t>
            </a:r>
          </a:p>
        </p:txBody>
      </p:sp>
    </p:spTree>
    <p:extLst>
      <p:ext uri="{BB962C8B-B14F-4D97-AF65-F5344CB8AC3E}">
        <p14:creationId xmlns:p14="http://schemas.microsoft.com/office/powerpoint/2010/main" val="34533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r>
              <a:rPr lang="en-US" sz="1800">
                <a:solidFill>
                  <a:schemeClr val="accent2">
                    <a:lumMod val="20000"/>
                    <a:lumOff val="80000"/>
                  </a:schemeClr>
                </a:solidFill>
                <a:latin typeface="Consolas"/>
              </a:rPr>
              <a:t> </a:t>
            </a:r>
          </a:p>
          <a:p>
            <a:endParaRPr lang="en-US" sz="1800"/>
          </a:p>
        </p:txBody>
      </p:sp>
    </p:spTree>
    <p:extLst>
      <p:ext uri="{BB962C8B-B14F-4D97-AF65-F5344CB8AC3E}">
        <p14:creationId xmlns:p14="http://schemas.microsoft.com/office/powerpoint/2010/main" val="1189750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58160" cy="886397"/>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Set-</a:t>
            </a:r>
            <a:r>
              <a:rPr lang="en-US" sz="1800" err="1">
                <a:solidFill>
                  <a:schemeClr val="accent5">
                    <a:lumMod val="40000"/>
                    <a:lumOff val="60000"/>
                  </a:schemeClr>
                </a:solidFill>
                <a:latin typeface="Consolas"/>
              </a:rPr>
              <a:t>AzApiManagementPolicy</a:t>
            </a:r>
            <a:r>
              <a:rPr lang="en-US" sz="1800">
                <a:latin typeface="Consolas"/>
              </a:rPr>
              <a:t> -Context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solidFill>
                  <a:schemeClr val="accent2">
                    <a:lumMod val="40000"/>
                    <a:lumOff val="60000"/>
                  </a:schemeClr>
                </a:solidFill>
                <a:latin typeface="Consolas"/>
              </a:rPr>
              <a:t> </a:t>
            </a:r>
            <a:r>
              <a:rPr lang="en-US" sz="1800">
                <a:latin typeface="Consolas"/>
              </a:rPr>
              <a:t>-</a:t>
            </a:r>
            <a:r>
              <a:rPr lang="en-US" sz="1800" err="1">
                <a:latin typeface="Consolas"/>
              </a:rPr>
              <a:t>ApiId</a:t>
            </a:r>
            <a:r>
              <a:rPr lang="en-US" sz="1800">
                <a:latin typeface="Consolas"/>
              </a:rPr>
              <a:t> </a:t>
            </a:r>
            <a:r>
              <a:rPr lang="en-US" sz="1800">
                <a:solidFill>
                  <a:schemeClr val="accent4">
                    <a:lumMod val="40000"/>
                    <a:lumOff val="60000"/>
                  </a:schemeClr>
                </a:solidFill>
                <a:latin typeface="Consolas"/>
              </a:rPr>
              <a:t>"canary </a:t>
            </a:r>
            <a:br>
              <a:rPr lang="en-US" sz="1800">
                <a:latin typeface="Consolas"/>
              </a:rPr>
            </a:br>
            <a:r>
              <a:rPr lang="en-US" sz="1800">
                <a:solidFill>
                  <a:schemeClr val="tx1"/>
                </a:solidFill>
                <a:latin typeface="Consolas"/>
              </a:rPr>
              <a:t>-</a:t>
            </a:r>
            <a:r>
              <a:rPr lang="en-US" sz="1800" err="1">
                <a:solidFill>
                  <a:srgbClr val="FFFFFF"/>
                </a:solidFill>
                <a:latin typeface="Consolas"/>
              </a:rPr>
              <a:t>PolicyFilePath</a:t>
            </a:r>
            <a:r>
              <a:rPr lang="en-US" sz="1800">
                <a:solidFill>
                  <a:srgbClr val="FFFFFF"/>
                </a:solidFill>
                <a:latin typeface="Consolas"/>
              </a:rPr>
              <a:t> </a:t>
            </a:r>
            <a:r>
              <a:rPr lang="en-US" sz="1800">
                <a:solidFill>
                  <a:schemeClr val="accent4">
                    <a:lumMod val="40000"/>
                    <a:lumOff val="60000"/>
                  </a:schemeClr>
                </a:solidFill>
                <a:latin typeface="Consolas"/>
              </a:rPr>
              <a:t>"/Users/</a:t>
            </a:r>
            <a:r>
              <a:rPr lang="en-US" sz="1800" err="1">
                <a:solidFill>
                  <a:schemeClr val="accent4">
                    <a:lumMod val="40000"/>
                    <a:lumOff val="60000"/>
                  </a:schemeClr>
                </a:solidFill>
                <a:latin typeface="Consolas"/>
              </a:rPr>
              <a:t>sma</a:t>
            </a:r>
            <a:r>
              <a:rPr lang="en-US" sz="1800">
                <a:solidFill>
                  <a:schemeClr val="accent4">
                    <a:lumMod val="40000"/>
                    <a:lumOff val="60000"/>
                  </a:schemeClr>
                </a:solidFill>
                <a:latin typeface="Consolas"/>
              </a:rPr>
              <a:t>/git/</a:t>
            </a:r>
            <a:r>
              <a:rPr lang="en-US" sz="1800" err="1">
                <a:solidFill>
                  <a:schemeClr val="accent4">
                    <a:lumMod val="40000"/>
                    <a:lumOff val="60000"/>
                  </a:schemeClr>
                </a:solidFill>
                <a:latin typeface="Consolas"/>
              </a:rPr>
              <a:t>msbuild</a:t>
            </a:r>
            <a:r>
              <a:rPr lang="en-US" sz="1800">
                <a:solidFill>
                  <a:schemeClr val="accent4">
                    <a:lumMod val="40000"/>
                    <a:lumOff val="60000"/>
                  </a:schemeClr>
                </a:solidFill>
                <a:latin typeface="Consolas"/>
              </a:rPr>
              <a:t>/files/2.20-canary.policy"</a:t>
            </a:r>
            <a:endParaRPr lang="en-US" sz="1800">
              <a:solidFill>
                <a:schemeClr val="accent4">
                  <a:lumMod val="40000"/>
                  <a:lumOff val="60000"/>
                </a:schemeClr>
              </a:solidFill>
            </a:endParaRPr>
          </a:p>
          <a:p>
            <a:endParaRPr lang="en-US" sz="1800">
              <a:solidFill>
                <a:schemeClr val="tx1"/>
              </a:solidFill>
            </a:endParaRPr>
          </a:p>
        </p:txBody>
      </p:sp>
      <p:sp>
        <p:nvSpPr>
          <p:cNvPr id="3" name="Text Placeholder 4">
            <a:extLst>
              <a:ext uri="{FF2B5EF4-FFF2-40B4-BE49-F238E27FC236}">
                <a16:creationId xmlns:a16="http://schemas.microsoft.com/office/drawing/2014/main" id="{248AD9EF-5AD4-4540-8CA0-C279FF3BE404}"/>
              </a:ext>
            </a:extLst>
          </p:cNvPr>
          <p:cNvSpPr txBox="1">
            <a:spLocks/>
          </p:cNvSpPr>
          <p:nvPr/>
        </p:nvSpPr>
        <p:spPr>
          <a:xfrm>
            <a:off x="626918" y="1021511"/>
            <a:ext cx="11562806"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tx1"/>
                </a:solidFill>
                <a:latin typeface="Consolas"/>
              </a:rPr>
              <a:t>&gt;</a:t>
            </a:r>
            <a:r>
              <a:rPr lang="en-US" sz="1800">
                <a:solidFill>
                  <a:schemeClr val="accent5">
                    <a:lumMod val="40000"/>
                    <a:lumOff val="60000"/>
                  </a:schemeClr>
                </a:solidFill>
                <a:latin typeface="Consolas"/>
              </a:rPr>
              <a:t> </a:t>
            </a:r>
            <a:endParaRPr lang="en-US" sz="1800">
              <a:solidFill>
                <a:schemeClr val="accent5">
                  <a:lumMod val="40000"/>
                  <a:lumOff val="60000"/>
                </a:schemeClr>
              </a:solidFill>
            </a:endParaRPr>
          </a:p>
        </p:txBody>
      </p:sp>
    </p:spTree>
    <p:extLst>
      <p:ext uri="{BB962C8B-B14F-4D97-AF65-F5344CB8AC3E}">
        <p14:creationId xmlns:p14="http://schemas.microsoft.com/office/powerpoint/2010/main" val="2987926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 </a:t>
            </a:r>
          </a:p>
        </p:txBody>
      </p:sp>
    </p:spTree>
    <p:extLst>
      <p:ext uri="{BB962C8B-B14F-4D97-AF65-F5344CB8AC3E}">
        <p14:creationId xmlns:p14="http://schemas.microsoft.com/office/powerpoint/2010/main" val="187696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ext Placeholder 5"/>
          <p:cNvSpPr>
            <a:spLocks noGrp="1"/>
          </p:cNvSpPr>
          <p:nvPr>
            <p:ph type="body" sz="quarter" idx="10"/>
          </p:nvPr>
        </p:nvSpPr>
        <p:spPr>
          <a:xfrm>
            <a:off x="4641274" y="263237"/>
            <a:ext cx="7398326" cy="6456218"/>
          </a:xfrm>
          <a:prstGeom prst="rect">
            <a:avLst/>
          </a:prstGeom>
        </p:spPr>
        <p:txBody>
          <a:bodyPr wrap="square" anchor="ctr">
            <a:normAutofit fontScale="70000" lnSpcReduction="20000"/>
          </a:bodyPr>
          <a:lstStyle/>
          <a:p>
            <a:r>
              <a:rPr lang="nb-NO" b="1" dirty="0">
                <a:solidFill>
                  <a:schemeClr val="tx1"/>
                </a:solidFill>
              </a:rPr>
              <a:t>09:00-10:20 </a:t>
            </a:r>
            <a:r>
              <a:rPr lang="nb-NO" b="1" dirty="0" err="1">
                <a:solidFill>
                  <a:schemeClr val="tx1"/>
                </a:solidFill>
              </a:rPr>
              <a:t>Understanding</a:t>
            </a:r>
            <a:r>
              <a:rPr lang="nb-NO" b="1" dirty="0">
                <a:solidFill>
                  <a:schemeClr val="tx1"/>
                </a:solidFill>
              </a:rPr>
              <a:t> Azure API Management</a:t>
            </a:r>
          </a:p>
          <a:p>
            <a:r>
              <a:rPr lang="nb-NO" dirty="0">
                <a:solidFill>
                  <a:schemeClr val="tx1"/>
                </a:solidFill>
              </a:rPr>
              <a:t>05 min </a:t>
            </a:r>
            <a:r>
              <a:rPr lang="nb-NO" dirty="0" err="1">
                <a:solidFill>
                  <a:schemeClr val="tx1"/>
                </a:solidFill>
              </a:rPr>
              <a:t>Introduction</a:t>
            </a:r>
            <a:r>
              <a:rPr lang="nb-NO" dirty="0">
                <a:solidFill>
                  <a:schemeClr val="tx1"/>
                </a:solidFill>
              </a:rPr>
              <a:t> - </a:t>
            </a:r>
            <a:r>
              <a:rPr lang="nb-NO" dirty="0" err="1">
                <a:solidFill>
                  <a:schemeClr val="tx1"/>
                </a:solidFill>
              </a:rPr>
              <a:t>Say</a:t>
            </a:r>
            <a:r>
              <a:rPr lang="nb-NO" dirty="0">
                <a:solidFill>
                  <a:schemeClr val="tx1"/>
                </a:solidFill>
              </a:rPr>
              <a:t> </a:t>
            </a:r>
            <a:r>
              <a:rPr lang="nb-NO" dirty="0" err="1">
                <a:solidFill>
                  <a:schemeClr val="tx1"/>
                </a:solidFill>
              </a:rPr>
              <a:t>hello</a:t>
            </a:r>
            <a:r>
              <a:rPr lang="nb-NO" dirty="0">
                <a:solidFill>
                  <a:schemeClr val="tx1"/>
                </a:solidFill>
              </a:rPr>
              <a:t>.</a:t>
            </a:r>
          </a:p>
          <a:p>
            <a:r>
              <a:rPr lang="nb-NO" dirty="0">
                <a:solidFill>
                  <a:schemeClr val="tx1"/>
                </a:solidFill>
              </a:rPr>
              <a:t>15 min Presentation - </a:t>
            </a:r>
            <a:r>
              <a:rPr lang="nb-NO" dirty="0" err="1">
                <a:solidFill>
                  <a:schemeClr val="tx1"/>
                </a:solidFill>
              </a:rPr>
              <a:t>Let's</a:t>
            </a:r>
            <a:r>
              <a:rPr lang="nb-NO" dirty="0">
                <a:solidFill>
                  <a:schemeClr val="tx1"/>
                </a:solidFill>
              </a:rPr>
              <a:t> talk </a:t>
            </a:r>
            <a:r>
              <a:rPr lang="nb-NO" dirty="0" err="1">
                <a:solidFill>
                  <a:schemeClr val="tx1"/>
                </a:solidFill>
              </a:rPr>
              <a:t>about</a:t>
            </a:r>
            <a:r>
              <a:rPr lang="nb-NO" dirty="0">
                <a:solidFill>
                  <a:schemeClr val="tx1"/>
                </a:solidFill>
              </a:rPr>
              <a:t> API-M in general </a:t>
            </a:r>
            <a:r>
              <a:rPr lang="nb-NO" dirty="0" err="1">
                <a:solidFill>
                  <a:schemeClr val="tx1"/>
                </a:solidFill>
              </a:rPr>
              <a:t>but</a:t>
            </a:r>
            <a:r>
              <a:rPr lang="nb-NO" dirty="0">
                <a:solidFill>
                  <a:schemeClr val="tx1"/>
                </a:solidFill>
              </a:rPr>
              <a:t> </a:t>
            </a:r>
            <a:r>
              <a:rPr lang="nb-NO" dirty="0" err="1">
                <a:solidFill>
                  <a:schemeClr val="tx1"/>
                </a:solidFill>
              </a:rPr>
              <a:t>also</a:t>
            </a:r>
            <a:r>
              <a:rPr lang="nb-NO" dirty="0">
                <a:solidFill>
                  <a:schemeClr val="tx1"/>
                </a:solidFill>
              </a:rPr>
              <a:t> </a:t>
            </a:r>
            <a:r>
              <a:rPr lang="nb-NO" dirty="0" err="1">
                <a:solidFill>
                  <a:schemeClr val="tx1"/>
                </a:solidFill>
              </a:rPr>
              <a:t>how</a:t>
            </a:r>
            <a:r>
              <a:rPr lang="nb-NO" dirty="0">
                <a:solidFill>
                  <a:schemeClr val="tx1"/>
                </a:solidFill>
              </a:rPr>
              <a:t> it </a:t>
            </a:r>
            <a:r>
              <a:rPr lang="nb-NO" dirty="0" err="1">
                <a:solidFill>
                  <a:schemeClr val="tx1"/>
                </a:solidFill>
              </a:rPr>
              <a:t>works</a:t>
            </a:r>
            <a:endParaRPr lang="nb-NO" dirty="0">
              <a:solidFill>
                <a:schemeClr val="tx1"/>
              </a:solidFill>
            </a:endParaRPr>
          </a:p>
          <a:p>
            <a:r>
              <a:rPr lang="nb-NO" dirty="0">
                <a:solidFill>
                  <a:schemeClr val="tx1"/>
                </a:solidFill>
              </a:rPr>
              <a:t>15 min </a:t>
            </a:r>
            <a:r>
              <a:rPr lang="nb-NO" dirty="0" err="1">
                <a:solidFill>
                  <a:schemeClr val="tx1"/>
                </a:solidFill>
              </a:rPr>
              <a:t>Task</a:t>
            </a:r>
            <a:r>
              <a:rPr lang="nb-NO" dirty="0">
                <a:solidFill>
                  <a:schemeClr val="tx1"/>
                </a:solidFill>
              </a:rPr>
              <a:t> 1 - </a:t>
            </a:r>
            <a:r>
              <a:rPr lang="nb-NO" dirty="0" err="1">
                <a:solidFill>
                  <a:schemeClr val="tx1"/>
                </a:solidFill>
              </a:rPr>
              <a:t>Prerequisites</a:t>
            </a:r>
            <a:r>
              <a:rPr lang="nb-NO" dirty="0">
                <a:solidFill>
                  <a:schemeClr val="tx1"/>
                </a:solidFill>
              </a:rPr>
              <a:t> - </a:t>
            </a:r>
            <a:r>
              <a:rPr lang="nb-NO" dirty="0" err="1">
                <a:solidFill>
                  <a:schemeClr val="tx1"/>
                </a:solidFill>
              </a:rPr>
              <a:t>We</a:t>
            </a:r>
            <a:r>
              <a:rPr lang="nb-NO" dirty="0">
                <a:solidFill>
                  <a:schemeClr val="tx1"/>
                </a:solidFill>
              </a:rPr>
              <a:t> </a:t>
            </a:r>
            <a:r>
              <a:rPr lang="nb-NO" dirty="0" err="1">
                <a:solidFill>
                  <a:schemeClr val="tx1"/>
                </a:solidFill>
              </a:rPr>
              <a:t>use</a:t>
            </a:r>
            <a:r>
              <a:rPr lang="nb-NO" dirty="0">
                <a:solidFill>
                  <a:schemeClr val="tx1"/>
                </a:solidFill>
              </a:rPr>
              <a:t> </a:t>
            </a:r>
            <a:r>
              <a:rPr lang="nb-NO" dirty="0" err="1">
                <a:solidFill>
                  <a:schemeClr val="tx1"/>
                </a:solidFill>
              </a:rPr>
              <a:t>the</a:t>
            </a:r>
            <a:r>
              <a:rPr lang="nb-NO" dirty="0">
                <a:solidFill>
                  <a:schemeClr val="tx1"/>
                </a:solidFill>
              </a:rPr>
              <a:t> portal and PowerShell </a:t>
            </a:r>
            <a:r>
              <a:rPr lang="nb-NO" dirty="0" err="1">
                <a:solidFill>
                  <a:schemeClr val="tx1"/>
                </a:solidFill>
              </a:rPr>
              <a:t>inside</a:t>
            </a:r>
            <a:r>
              <a:rPr lang="nb-NO" dirty="0">
                <a:solidFill>
                  <a:schemeClr val="tx1"/>
                </a:solidFill>
              </a:rPr>
              <a:t> </a:t>
            </a:r>
            <a:r>
              <a:rPr lang="nb-NO" dirty="0" err="1">
                <a:solidFill>
                  <a:schemeClr val="tx1"/>
                </a:solidFill>
              </a:rPr>
              <a:t>the</a:t>
            </a:r>
            <a:r>
              <a:rPr lang="nb-NO" dirty="0">
                <a:solidFill>
                  <a:schemeClr val="tx1"/>
                </a:solidFill>
              </a:rPr>
              <a:t> portal.</a:t>
            </a:r>
          </a:p>
          <a:p>
            <a:r>
              <a:rPr lang="nb-NO" dirty="0">
                <a:solidFill>
                  <a:schemeClr val="tx1"/>
                </a:solidFill>
              </a:rPr>
              <a:t>10 min </a:t>
            </a:r>
            <a:r>
              <a:rPr lang="nb-NO" dirty="0" err="1">
                <a:solidFill>
                  <a:schemeClr val="tx1"/>
                </a:solidFill>
              </a:rPr>
              <a:t>Task</a:t>
            </a:r>
            <a:r>
              <a:rPr lang="nb-NO" dirty="0">
                <a:solidFill>
                  <a:schemeClr val="tx1"/>
                </a:solidFill>
              </a:rPr>
              <a:t> 2 - </a:t>
            </a:r>
            <a:r>
              <a:rPr lang="nb-NO" dirty="0" err="1">
                <a:solidFill>
                  <a:schemeClr val="tx1"/>
                </a:solidFill>
              </a:rPr>
              <a:t>Provisioning</a:t>
            </a:r>
            <a:r>
              <a:rPr lang="nb-NO" dirty="0">
                <a:solidFill>
                  <a:schemeClr val="tx1"/>
                </a:solidFill>
              </a:rPr>
              <a:t> (</a:t>
            </a:r>
            <a:r>
              <a:rPr lang="nb-NO" dirty="0" err="1">
                <a:solidFill>
                  <a:schemeClr val="tx1"/>
                </a:solidFill>
              </a:rPr>
              <a:t>Consumption</a:t>
            </a:r>
            <a:r>
              <a:rPr lang="nb-NO" dirty="0">
                <a:solidFill>
                  <a:schemeClr val="tx1"/>
                </a:solidFill>
              </a:rPr>
              <a:t>)</a:t>
            </a:r>
          </a:p>
          <a:p>
            <a:r>
              <a:rPr lang="nb-NO" dirty="0">
                <a:solidFill>
                  <a:schemeClr val="tx1"/>
                </a:solidFill>
              </a:rPr>
              <a:t>20 min </a:t>
            </a:r>
            <a:r>
              <a:rPr lang="nb-NO" dirty="0" err="1">
                <a:solidFill>
                  <a:schemeClr val="tx1"/>
                </a:solidFill>
              </a:rPr>
              <a:t>Task</a:t>
            </a:r>
            <a:r>
              <a:rPr lang="nb-NO" dirty="0">
                <a:solidFill>
                  <a:schemeClr val="tx1"/>
                </a:solidFill>
              </a:rPr>
              <a:t> 3 - API import in 3 different </a:t>
            </a:r>
            <a:r>
              <a:rPr lang="nb-NO" dirty="0" err="1">
                <a:solidFill>
                  <a:schemeClr val="tx1"/>
                </a:solidFill>
              </a:rPr>
              <a:t>ways</a:t>
            </a:r>
            <a:endParaRPr lang="nb-NO" dirty="0">
              <a:solidFill>
                <a:schemeClr val="tx1"/>
              </a:solidFill>
            </a:endParaRPr>
          </a:p>
          <a:p>
            <a:r>
              <a:rPr lang="nb-NO" dirty="0">
                <a:solidFill>
                  <a:schemeClr val="tx1"/>
                </a:solidFill>
              </a:rPr>
              <a:t>15 min </a:t>
            </a:r>
            <a:r>
              <a:rPr lang="nb-NO" dirty="0" err="1">
                <a:solidFill>
                  <a:schemeClr val="tx1"/>
                </a:solidFill>
              </a:rPr>
              <a:t>Task</a:t>
            </a:r>
            <a:r>
              <a:rPr lang="nb-NO" dirty="0">
                <a:solidFill>
                  <a:schemeClr val="tx1"/>
                </a:solidFill>
              </a:rPr>
              <a:t> 4 - Products and Subscriptions</a:t>
            </a:r>
          </a:p>
          <a:p>
            <a:r>
              <a:rPr lang="nb-NO" b="1" dirty="0">
                <a:solidFill>
                  <a:schemeClr val="tx1"/>
                </a:solidFill>
              </a:rPr>
              <a:t>10:20-10:40 Break</a:t>
            </a:r>
          </a:p>
          <a:p>
            <a:r>
              <a:rPr lang="nb-NO" b="1" dirty="0">
                <a:solidFill>
                  <a:schemeClr val="tx1"/>
                </a:solidFill>
              </a:rPr>
              <a:t>10:40-12:00 </a:t>
            </a:r>
            <a:r>
              <a:rPr lang="nb-NO" b="1" dirty="0" err="1">
                <a:solidFill>
                  <a:schemeClr val="tx1"/>
                </a:solidFill>
              </a:rPr>
              <a:t>Policies</a:t>
            </a:r>
            <a:r>
              <a:rPr lang="nb-NO" b="1" dirty="0">
                <a:solidFill>
                  <a:schemeClr val="tx1"/>
                </a:solidFill>
              </a:rPr>
              <a:t> in Azure API Management</a:t>
            </a:r>
          </a:p>
          <a:p>
            <a:r>
              <a:rPr lang="nb-NO" dirty="0">
                <a:solidFill>
                  <a:schemeClr val="tx1"/>
                </a:solidFill>
              </a:rPr>
              <a:t>20 min Presentation (and pre-</a:t>
            </a:r>
            <a:r>
              <a:rPr lang="nb-NO" dirty="0" err="1">
                <a:solidFill>
                  <a:schemeClr val="tx1"/>
                </a:solidFill>
              </a:rPr>
              <a:t>requisites</a:t>
            </a:r>
            <a:r>
              <a:rPr lang="nb-NO" dirty="0">
                <a:solidFill>
                  <a:schemeClr val="tx1"/>
                </a:solidFill>
              </a:rPr>
              <a:t>)</a:t>
            </a:r>
          </a:p>
          <a:p>
            <a:r>
              <a:rPr lang="nb-NO" dirty="0">
                <a:solidFill>
                  <a:schemeClr val="tx1"/>
                </a:solidFill>
              </a:rPr>
              <a:t>20 min </a:t>
            </a:r>
            <a:r>
              <a:rPr lang="nb-NO" dirty="0" err="1">
                <a:solidFill>
                  <a:schemeClr val="tx1"/>
                </a:solidFill>
              </a:rPr>
              <a:t>Mocking</a:t>
            </a:r>
            <a:endParaRPr lang="nb-NO" dirty="0">
              <a:solidFill>
                <a:schemeClr val="tx1"/>
              </a:solidFill>
            </a:endParaRPr>
          </a:p>
          <a:p>
            <a:r>
              <a:rPr lang="nb-NO" dirty="0">
                <a:solidFill>
                  <a:schemeClr val="tx1"/>
                </a:solidFill>
              </a:rPr>
              <a:t>10 min </a:t>
            </a:r>
            <a:r>
              <a:rPr lang="nb-NO" dirty="0" err="1">
                <a:solidFill>
                  <a:schemeClr val="tx1"/>
                </a:solidFill>
              </a:rPr>
              <a:t>Manipulating</a:t>
            </a:r>
            <a:r>
              <a:rPr lang="nb-NO" dirty="0">
                <a:solidFill>
                  <a:schemeClr val="tx1"/>
                </a:solidFill>
              </a:rPr>
              <a:t> </a:t>
            </a:r>
            <a:r>
              <a:rPr lang="nb-NO" dirty="0" err="1">
                <a:solidFill>
                  <a:schemeClr val="tx1"/>
                </a:solidFill>
              </a:rPr>
              <a:t>the</a:t>
            </a:r>
            <a:r>
              <a:rPr lang="nb-NO" dirty="0">
                <a:solidFill>
                  <a:schemeClr val="tx1"/>
                </a:solidFill>
              </a:rPr>
              <a:t> </a:t>
            </a:r>
            <a:r>
              <a:rPr lang="nb-NO" dirty="0" err="1">
                <a:solidFill>
                  <a:schemeClr val="tx1"/>
                </a:solidFill>
              </a:rPr>
              <a:t>response</a:t>
            </a:r>
            <a:endParaRPr lang="nb-NO" dirty="0">
              <a:solidFill>
                <a:schemeClr val="tx1"/>
              </a:solidFill>
            </a:endParaRPr>
          </a:p>
          <a:p>
            <a:r>
              <a:rPr lang="nb-NO" dirty="0">
                <a:solidFill>
                  <a:schemeClr val="tx1"/>
                </a:solidFill>
              </a:rPr>
              <a:t>20 min </a:t>
            </a:r>
            <a:r>
              <a:rPr lang="nb-NO" dirty="0" err="1">
                <a:solidFill>
                  <a:schemeClr val="tx1"/>
                </a:solidFill>
              </a:rPr>
              <a:t>Conditions</a:t>
            </a:r>
            <a:endParaRPr lang="nb-NO" dirty="0">
              <a:solidFill>
                <a:schemeClr val="tx1"/>
              </a:solidFill>
            </a:endParaRPr>
          </a:p>
        </p:txBody>
      </p:sp>
      <p:sp>
        <p:nvSpPr>
          <p:cNvPr id="17" name="Title 16"/>
          <p:cNvSpPr>
            <a:spLocks noGrp="1"/>
          </p:cNvSpPr>
          <p:nvPr>
            <p:ph type="title"/>
          </p:nvPr>
        </p:nvSpPr>
        <p:spPr>
          <a:xfrm>
            <a:off x="588263" y="2452254"/>
            <a:ext cx="3780537" cy="1870363"/>
          </a:xfrm>
          <a:prstGeom prst="rect">
            <a:avLst/>
          </a:prstGeom>
        </p:spPr>
        <p:txBody>
          <a:bodyPr wrap="square" anchor="ctr">
            <a:normAutofit/>
          </a:bodyPr>
          <a:lstStyle/>
          <a:p>
            <a:r>
              <a:rPr lang="en-US" sz="3200" dirty="0"/>
              <a:t>Agenda (160 min)</a:t>
            </a:r>
          </a:p>
        </p:txBody>
      </p:sp>
    </p:spTree>
    <p:extLst>
      <p:ext uri="{BB962C8B-B14F-4D97-AF65-F5344CB8AC3E}">
        <p14:creationId xmlns:p14="http://schemas.microsoft.com/office/powerpoint/2010/main" val="301262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E6DBF2-B6CD-D047-970A-67FC22DBA5A7}"/>
              </a:ext>
            </a:extLst>
          </p:cNvPr>
          <p:cNvSpPr/>
          <p:nvPr/>
        </p:nvSpPr>
        <p:spPr>
          <a:xfrm>
            <a:off x="512618" y="423440"/>
            <a:ext cx="11166761" cy="907171"/>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1: Setup (</a:t>
            </a:r>
            <a:r>
              <a:rPr lang="nb-NO" b="1" dirty="0" err="1">
                <a:solidFill>
                  <a:srgbClr val="24292E"/>
                </a:solidFill>
                <a:latin typeface="-apple-system"/>
              </a:rPr>
              <a:t>together</a:t>
            </a:r>
            <a:r>
              <a:rPr lang="nb-NO" b="1" dirty="0">
                <a:solidFill>
                  <a:srgbClr val="24292E"/>
                </a:solidFill>
                <a:latin typeface="-apple-system"/>
              </a:rPr>
              <a:t>)</a:t>
            </a:r>
          </a:p>
          <a:p>
            <a:r>
              <a:rPr lang="nb-NO" dirty="0">
                <a:solidFill>
                  <a:srgbClr val="24292E"/>
                </a:solidFill>
                <a:latin typeface="-apple-system"/>
              </a:rPr>
              <a:t>Make sure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can</a:t>
            </a:r>
            <a:r>
              <a:rPr lang="nb-NO" dirty="0">
                <a:solidFill>
                  <a:srgbClr val="24292E"/>
                </a:solidFill>
                <a:latin typeface="-apple-system"/>
              </a:rPr>
              <a:t> </a:t>
            </a:r>
            <a:r>
              <a:rPr lang="nb-NO" dirty="0" err="1">
                <a:solidFill>
                  <a:srgbClr val="24292E"/>
                </a:solidFill>
                <a:latin typeface="-apple-system"/>
              </a:rPr>
              <a:t>open</a:t>
            </a:r>
            <a:r>
              <a:rPr lang="nb-NO" dirty="0">
                <a:solidFill>
                  <a:srgbClr val="24292E"/>
                </a:solidFill>
                <a:latin typeface="-apple-system"/>
              </a:rPr>
              <a:t> a </a:t>
            </a:r>
            <a:r>
              <a:rPr lang="nb-NO" dirty="0" err="1">
                <a:solidFill>
                  <a:srgbClr val="24292E"/>
                </a:solidFill>
                <a:latin typeface="-apple-system"/>
              </a:rPr>
              <a:t>console</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Azure Portal. </a:t>
            </a:r>
            <a:r>
              <a:rPr lang="nb-NO" dirty="0" err="1">
                <a:solidFill>
                  <a:srgbClr val="24292E"/>
                </a:solidFill>
                <a:latin typeface="-apple-system"/>
              </a:rPr>
              <a:t>Create</a:t>
            </a:r>
            <a:r>
              <a:rPr lang="nb-NO" dirty="0">
                <a:solidFill>
                  <a:srgbClr val="24292E"/>
                </a:solidFill>
                <a:latin typeface="-apple-system"/>
              </a:rPr>
              <a:t> </a:t>
            </a:r>
            <a:r>
              <a:rPr lang="nb-NO" dirty="0" err="1">
                <a:solidFill>
                  <a:srgbClr val="24292E"/>
                </a:solidFill>
                <a:latin typeface="-apple-system"/>
              </a:rPr>
              <a:t>then</a:t>
            </a:r>
            <a:r>
              <a:rPr lang="nb-NO" dirty="0">
                <a:solidFill>
                  <a:srgbClr val="24292E"/>
                </a:solidFill>
                <a:latin typeface="-apple-system"/>
              </a:rPr>
              <a:t> a </a:t>
            </a:r>
            <a:r>
              <a:rPr lang="nb-NO" dirty="0" err="1">
                <a:solidFill>
                  <a:srgbClr val="24292E"/>
                </a:solidFill>
                <a:latin typeface="-apple-system"/>
              </a:rPr>
              <a:t>resource</a:t>
            </a:r>
            <a:r>
              <a:rPr lang="nb-NO" dirty="0">
                <a:solidFill>
                  <a:srgbClr val="24292E"/>
                </a:solidFill>
                <a:latin typeface="-apple-system"/>
              </a:rPr>
              <a:t> </a:t>
            </a:r>
            <a:r>
              <a:rPr lang="nb-NO" dirty="0" err="1">
                <a:solidFill>
                  <a:srgbClr val="24292E"/>
                </a:solidFill>
                <a:latin typeface="-apple-system"/>
              </a:rPr>
              <a:t>group</a:t>
            </a:r>
            <a:r>
              <a:rPr lang="nb-NO" dirty="0">
                <a:solidFill>
                  <a:srgbClr val="24292E"/>
                </a:solidFill>
                <a:latin typeface="-apple-system"/>
              </a:rPr>
              <a:t> </a:t>
            </a:r>
            <a:r>
              <a:rPr lang="nb-NO" dirty="0" err="1">
                <a:solidFill>
                  <a:srgbClr val="24292E"/>
                </a:solidFill>
                <a:latin typeface="-apple-system"/>
              </a:rPr>
              <a:t>where</a:t>
            </a:r>
            <a:r>
              <a:rPr lang="nb-NO" dirty="0">
                <a:solidFill>
                  <a:srgbClr val="24292E"/>
                </a:solidFill>
                <a:latin typeface="-apple-system"/>
              </a:rPr>
              <a:t>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deploy</a:t>
            </a:r>
            <a:r>
              <a:rPr lang="nb-NO" dirty="0">
                <a:solidFill>
                  <a:srgbClr val="24292E"/>
                </a:solidFill>
                <a:latin typeface="-apple-system"/>
              </a:rPr>
              <a:t> APIM to.</a:t>
            </a:r>
            <a:endParaRPr lang="nb-NO" b="0" i="0" dirty="0">
              <a:solidFill>
                <a:srgbClr val="24292E"/>
              </a:solidFill>
              <a:effectLst/>
              <a:latin typeface="-apple-system"/>
            </a:endParaRPr>
          </a:p>
        </p:txBody>
      </p:sp>
      <p:sp>
        <p:nvSpPr>
          <p:cNvPr id="4" name="Rectangle 3">
            <a:extLst>
              <a:ext uri="{FF2B5EF4-FFF2-40B4-BE49-F238E27FC236}">
                <a16:creationId xmlns:a16="http://schemas.microsoft.com/office/drawing/2014/main" id="{5C913D3B-5BBB-5A42-BF34-36AD31008174}"/>
              </a:ext>
            </a:extLst>
          </p:cNvPr>
          <p:cNvSpPr/>
          <p:nvPr/>
        </p:nvSpPr>
        <p:spPr>
          <a:xfrm>
            <a:off x="512618" y="1404213"/>
            <a:ext cx="11333017" cy="1178784"/>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2: </a:t>
            </a:r>
            <a:r>
              <a:rPr lang="nb-NO" b="1" dirty="0" err="1">
                <a:solidFill>
                  <a:srgbClr val="24292E"/>
                </a:solidFill>
                <a:latin typeface="-apple-system"/>
              </a:rPr>
              <a:t>Provision</a:t>
            </a:r>
            <a:r>
              <a:rPr lang="nb-NO" b="1" dirty="0">
                <a:solidFill>
                  <a:srgbClr val="24292E"/>
                </a:solidFill>
                <a:latin typeface="-apple-system"/>
              </a:rPr>
              <a:t> an </a:t>
            </a:r>
            <a:r>
              <a:rPr lang="nb-NO" b="1" dirty="0" err="1">
                <a:solidFill>
                  <a:srgbClr val="24292E"/>
                </a:solidFill>
                <a:latin typeface="-apple-system"/>
              </a:rPr>
              <a:t>instance</a:t>
            </a:r>
            <a:r>
              <a:rPr lang="nb-NO" b="1" dirty="0">
                <a:solidFill>
                  <a:srgbClr val="24292E"/>
                </a:solidFill>
                <a:latin typeface="-apple-system"/>
              </a:rPr>
              <a:t> </a:t>
            </a:r>
            <a:r>
              <a:rPr lang="nb-NO" b="1" dirty="0" err="1">
                <a:solidFill>
                  <a:srgbClr val="24292E"/>
                </a:solidFill>
                <a:latin typeface="-apple-system"/>
              </a:rPr>
              <a:t>of</a:t>
            </a:r>
            <a:r>
              <a:rPr lang="nb-NO" b="1" dirty="0">
                <a:solidFill>
                  <a:srgbClr val="24292E"/>
                </a:solidFill>
                <a:latin typeface="-apple-system"/>
              </a:rPr>
              <a:t> Azure API Management</a:t>
            </a:r>
          </a:p>
          <a:p>
            <a:r>
              <a:rPr lang="nb-NO" dirty="0" err="1">
                <a:solidFill>
                  <a:srgbClr val="24292E"/>
                </a:solidFill>
                <a:latin typeface="-apple-system"/>
              </a:rPr>
              <a:t>Use</a:t>
            </a:r>
            <a:r>
              <a:rPr lang="nb-NO" dirty="0">
                <a:solidFill>
                  <a:srgbClr val="24292E"/>
                </a:solidFill>
                <a:latin typeface="-apple-system"/>
              </a:rPr>
              <a:t> PowerShell from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console</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Azure Portal. </a:t>
            </a:r>
            <a:r>
              <a:rPr lang="nb-NO" dirty="0" err="1">
                <a:solidFill>
                  <a:srgbClr val="24292E"/>
                </a:solidFill>
                <a:latin typeface="-apple-system"/>
              </a:rPr>
              <a:t>Provision</a:t>
            </a:r>
            <a:r>
              <a:rPr lang="nb-NO" dirty="0">
                <a:solidFill>
                  <a:srgbClr val="24292E"/>
                </a:solidFill>
                <a:latin typeface="-apple-system"/>
              </a:rPr>
              <a:t> an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of</a:t>
            </a:r>
            <a:r>
              <a:rPr lang="nb-NO" dirty="0">
                <a:solidFill>
                  <a:srgbClr val="24292E"/>
                </a:solidFill>
                <a:latin typeface="-apple-system"/>
              </a:rPr>
              <a:t> APIM and make sure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whatever</a:t>
            </a:r>
            <a:r>
              <a:rPr lang="nb-NO" dirty="0">
                <a:solidFill>
                  <a:srgbClr val="24292E"/>
                </a:solidFill>
                <a:latin typeface="-apple-system"/>
              </a:rPr>
              <a:t>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provision</a:t>
            </a:r>
            <a:r>
              <a:rPr lang="nb-NO" dirty="0">
                <a:solidFill>
                  <a:srgbClr val="24292E"/>
                </a:solidFill>
                <a:latin typeface="-apple-system"/>
              </a:rPr>
              <a:t> in </a:t>
            </a:r>
            <a:r>
              <a:rPr lang="nb-NO" dirty="0" err="1">
                <a:solidFill>
                  <a:srgbClr val="24292E"/>
                </a:solidFill>
                <a:latin typeface="-apple-system"/>
              </a:rPr>
              <a:t>this</a:t>
            </a:r>
            <a:r>
              <a:rPr lang="nb-NO" dirty="0">
                <a:solidFill>
                  <a:srgbClr val="24292E"/>
                </a:solidFill>
                <a:latin typeface="-apple-system"/>
              </a:rPr>
              <a:t> workshop </a:t>
            </a:r>
            <a:r>
              <a:rPr lang="nb-NO" dirty="0" err="1">
                <a:solidFill>
                  <a:srgbClr val="24292E"/>
                </a:solidFill>
                <a:latin typeface="-apple-system"/>
              </a:rPr>
              <a:t>will</a:t>
            </a:r>
            <a:r>
              <a:rPr lang="nb-NO" dirty="0">
                <a:solidFill>
                  <a:srgbClr val="24292E"/>
                </a:solidFill>
                <a:latin typeface="-apple-system"/>
              </a:rPr>
              <a:t> be </a:t>
            </a:r>
            <a:r>
              <a:rPr lang="nb-NO" dirty="0" err="1">
                <a:solidFill>
                  <a:srgbClr val="24292E"/>
                </a:solidFill>
                <a:latin typeface="-apple-system"/>
              </a:rPr>
              <a:t>deleted</a:t>
            </a:r>
            <a:r>
              <a:rPr lang="nb-NO" dirty="0">
                <a:solidFill>
                  <a:srgbClr val="24292E"/>
                </a:solidFill>
                <a:latin typeface="-apple-system"/>
              </a:rPr>
              <a:t> later </a:t>
            </a:r>
            <a:r>
              <a:rPr lang="nb-NO" dirty="0" err="1">
                <a:solidFill>
                  <a:srgbClr val="24292E"/>
                </a:solidFill>
                <a:latin typeface="-apple-system"/>
              </a:rPr>
              <a:t>together</a:t>
            </a:r>
            <a:r>
              <a:rPr lang="nb-NO" dirty="0">
                <a:solidFill>
                  <a:srgbClr val="24292E"/>
                </a:solidFill>
                <a:latin typeface="-apple-system"/>
              </a:rPr>
              <a:t>. </a:t>
            </a:r>
            <a:r>
              <a:rPr lang="nb-NO" dirty="0" err="1">
                <a:solidFill>
                  <a:srgbClr val="24292E"/>
                </a:solidFill>
                <a:latin typeface="-apple-system"/>
              </a:rPr>
              <a:t>Choose</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purchasable</a:t>
            </a:r>
            <a:r>
              <a:rPr lang="nb-NO" dirty="0">
                <a:solidFill>
                  <a:srgbClr val="24292E"/>
                </a:solidFill>
                <a:latin typeface="-apple-system"/>
              </a:rPr>
              <a:t> Stock </a:t>
            </a:r>
            <a:r>
              <a:rPr lang="nb-NO" dirty="0" err="1">
                <a:solidFill>
                  <a:srgbClr val="24292E"/>
                </a:solidFill>
                <a:latin typeface="-apple-system"/>
              </a:rPr>
              <a:t>Keeping</a:t>
            </a:r>
            <a:r>
              <a:rPr lang="nb-NO" dirty="0">
                <a:solidFill>
                  <a:srgbClr val="24292E"/>
                </a:solidFill>
                <a:latin typeface="-apple-system"/>
              </a:rPr>
              <a:t> Unit (SKU)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bills</a:t>
            </a:r>
            <a:r>
              <a:rPr lang="nb-NO" dirty="0">
                <a:solidFill>
                  <a:srgbClr val="24292E"/>
                </a:solidFill>
                <a:latin typeface="-apple-system"/>
              </a:rPr>
              <a:t> per </a:t>
            </a:r>
            <a:r>
              <a:rPr lang="nb-NO" dirty="0" err="1">
                <a:solidFill>
                  <a:srgbClr val="24292E"/>
                </a:solidFill>
                <a:latin typeface="-apple-system"/>
              </a:rPr>
              <a:t>execution</a:t>
            </a:r>
            <a:r>
              <a:rPr lang="nb-NO" dirty="0">
                <a:solidFill>
                  <a:srgbClr val="24292E"/>
                </a:solidFill>
                <a:latin typeface="-apple-system"/>
              </a:rPr>
              <a:t>.</a:t>
            </a:r>
            <a:endParaRPr lang="nb-NO" b="0" i="0" dirty="0">
              <a:solidFill>
                <a:srgbClr val="24292E"/>
              </a:solidFill>
              <a:effectLst/>
              <a:latin typeface="-apple-system"/>
            </a:endParaRPr>
          </a:p>
        </p:txBody>
      </p:sp>
      <p:sp>
        <p:nvSpPr>
          <p:cNvPr id="5" name="Rectangle 4">
            <a:extLst>
              <a:ext uri="{FF2B5EF4-FFF2-40B4-BE49-F238E27FC236}">
                <a16:creationId xmlns:a16="http://schemas.microsoft.com/office/drawing/2014/main" id="{2880DCC0-DA04-B149-BE95-8A59F5864EC4}"/>
              </a:ext>
            </a:extLst>
          </p:cNvPr>
          <p:cNvSpPr/>
          <p:nvPr/>
        </p:nvSpPr>
        <p:spPr>
          <a:xfrm>
            <a:off x="512619" y="2916382"/>
            <a:ext cx="11166761" cy="2265236"/>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3: </a:t>
            </a:r>
            <a:r>
              <a:rPr lang="nb-NO" b="1" dirty="0" err="1">
                <a:solidFill>
                  <a:srgbClr val="24292E"/>
                </a:solidFill>
                <a:latin typeface="-apple-system"/>
              </a:rPr>
              <a:t>Deploy</a:t>
            </a:r>
            <a:r>
              <a:rPr lang="nb-NO" b="1" dirty="0">
                <a:solidFill>
                  <a:srgbClr val="24292E"/>
                </a:solidFill>
                <a:latin typeface="-apple-system"/>
              </a:rPr>
              <a:t> 3 APIs in 3 different </a:t>
            </a:r>
            <a:r>
              <a:rPr lang="nb-NO" b="1" dirty="0" err="1">
                <a:solidFill>
                  <a:srgbClr val="24292E"/>
                </a:solidFill>
                <a:latin typeface="-apple-system"/>
              </a:rPr>
              <a:t>ways</a:t>
            </a:r>
            <a:endParaRPr lang="nb-NO" b="1" dirty="0">
              <a:solidFill>
                <a:srgbClr val="24292E"/>
              </a:solidFill>
              <a:latin typeface="-apple-system"/>
            </a:endParaRPr>
          </a:p>
          <a:p>
            <a:r>
              <a:rPr lang="nb-NO" dirty="0">
                <a:solidFill>
                  <a:srgbClr val="24292E"/>
                </a:solidFill>
                <a:latin typeface="-apple-system"/>
              </a:rPr>
              <a:t>In </a:t>
            </a:r>
            <a:r>
              <a:rPr lang="nb-NO" dirty="0" err="1">
                <a:solidFill>
                  <a:srgbClr val="24292E"/>
                </a:solidFill>
                <a:latin typeface="-apple-system"/>
              </a:rPr>
              <a:t>this</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we'll</a:t>
            </a:r>
            <a:r>
              <a:rPr lang="nb-NO" dirty="0">
                <a:solidFill>
                  <a:srgbClr val="24292E"/>
                </a:solidFill>
                <a:latin typeface="-apple-system"/>
              </a:rPr>
              <a:t> </a:t>
            </a:r>
            <a:r>
              <a:rPr lang="nb-NO" dirty="0" err="1">
                <a:solidFill>
                  <a:srgbClr val="24292E"/>
                </a:solidFill>
                <a:latin typeface="-apple-system"/>
              </a:rPr>
              <a:t>deploy</a:t>
            </a:r>
            <a:r>
              <a:rPr lang="nb-NO" dirty="0">
                <a:solidFill>
                  <a:srgbClr val="24292E"/>
                </a:solidFill>
                <a:latin typeface="-apple-system"/>
              </a:rPr>
              <a:t> 3 APIs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we</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follows</a:t>
            </a:r>
            <a:r>
              <a:rPr lang="nb-NO" dirty="0">
                <a:solidFill>
                  <a:srgbClr val="24292E"/>
                </a:solidFill>
                <a:latin typeface="-apple-system"/>
              </a:rPr>
              <a:t>.</a:t>
            </a:r>
          </a:p>
          <a:p>
            <a:pPr>
              <a:buFont typeface="+mj-lt"/>
              <a:buAutoNum type="arabicPeriod"/>
            </a:pPr>
            <a:r>
              <a:rPr lang="nb-NO" dirty="0" err="1">
                <a:solidFill>
                  <a:srgbClr val="24292E"/>
                </a:solidFill>
                <a:latin typeface="-apple-system"/>
              </a:rPr>
              <a:t>Deploy</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famous</a:t>
            </a:r>
            <a:r>
              <a:rPr lang="nb-NO" dirty="0">
                <a:solidFill>
                  <a:srgbClr val="24292E"/>
                </a:solidFill>
                <a:latin typeface="-apple-system"/>
              </a:rPr>
              <a:t> </a:t>
            </a:r>
            <a:r>
              <a:rPr lang="nb-NO" dirty="0">
                <a:solidFill>
                  <a:srgbClr val="0366D6"/>
                </a:solidFill>
                <a:latin typeface="-apple-system"/>
                <a:hlinkClick r:id="rId3"/>
              </a:rPr>
              <a:t>conference API</a:t>
            </a:r>
            <a:r>
              <a:rPr lang="nb-NO" dirty="0">
                <a:solidFill>
                  <a:srgbClr val="24292E"/>
                </a:solidFill>
                <a:latin typeface="-apple-system"/>
              </a:rPr>
              <a:t> (</a:t>
            </a:r>
            <a:r>
              <a:rPr lang="nb-NO" dirty="0">
                <a:solidFill>
                  <a:srgbClr val="24292E"/>
                </a:solidFill>
                <a:latin typeface="-apple-system"/>
                <a:hlinkClick r:id="rId3"/>
              </a:rPr>
              <a:t>https://conferenceapi.azurewebsites.net/?format=json</a:t>
            </a:r>
            <a:r>
              <a:rPr lang="nb-NO" dirty="0">
                <a:solidFill>
                  <a:srgbClr val="24292E"/>
                </a:solidFill>
                <a:latin typeface="-apple-system"/>
              </a:rPr>
              <a:t> ) to </a:t>
            </a:r>
            <a:r>
              <a:rPr lang="nb-NO" dirty="0" err="1">
                <a:solidFill>
                  <a:srgbClr val="24292E"/>
                </a:solidFill>
                <a:latin typeface="-apple-system"/>
              </a:rPr>
              <a:t>your</a:t>
            </a:r>
            <a:r>
              <a:rPr lang="nb-NO" dirty="0">
                <a:solidFill>
                  <a:srgbClr val="24292E"/>
                </a:solidFill>
                <a:latin typeface="-apple-system"/>
              </a:rPr>
              <a:t> APIM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with</a:t>
            </a:r>
            <a:r>
              <a:rPr lang="nb-NO" dirty="0">
                <a:solidFill>
                  <a:srgbClr val="24292E"/>
                </a:solidFill>
                <a:latin typeface="-apple-system"/>
              </a:rPr>
              <a:t> PowerShell and test it from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favorite</a:t>
            </a:r>
            <a:r>
              <a:rPr lang="nb-NO" dirty="0">
                <a:solidFill>
                  <a:srgbClr val="24292E"/>
                </a:solidFill>
                <a:latin typeface="-apple-system"/>
              </a:rPr>
              <a:t> </a:t>
            </a:r>
            <a:r>
              <a:rPr lang="nb-NO" dirty="0" err="1">
                <a:solidFill>
                  <a:srgbClr val="24292E"/>
                </a:solidFill>
                <a:latin typeface="-apple-system"/>
              </a:rPr>
              <a:t>browser</a:t>
            </a:r>
            <a:r>
              <a:rPr lang="nb-NO" dirty="0">
                <a:solidFill>
                  <a:srgbClr val="24292E"/>
                </a:solidFill>
                <a:latin typeface="-apple-system"/>
              </a:rPr>
              <a:t>.</a:t>
            </a:r>
          </a:p>
          <a:p>
            <a:pPr>
              <a:buFont typeface="+mj-lt"/>
              <a:buAutoNum type="arabicPeriod"/>
            </a:pPr>
            <a:r>
              <a:rPr lang="nb-NO" dirty="0" err="1">
                <a:solidFill>
                  <a:srgbClr val="24292E"/>
                </a:solidFill>
                <a:latin typeface="-apple-system"/>
              </a:rPr>
              <a:t>Deploy</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a:solidFill>
                  <a:srgbClr val="0366D6"/>
                </a:solidFill>
                <a:latin typeface="-apple-system"/>
                <a:hlinkClick r:id="rId4"/>
              </a:rPr>
              <a:t>petstore api</a:t>
            </a:r>
            <a:r>
              <a:rPr lang="nb-NO" dirty="0">
                <a:solidFill>
                  <a:srgbClr val="24292E"/>
                </a:solidFill>
                <a:latin typeface="-apple-system"/>
              </a:rPr>
              <a:t> (</a:t>
            </a:r>
            <a:r>
              <a:rPr lang="nb-NO" dirty="0">
                <a:solidFill>
                  <a:srgbClr val="24292E"/>
                </a:solidFill>
                <a:latin typeface="-apple-system"/>
                <a:hlinkClick r:id="rId4"/>
              </a:rPr>
              <a:t>https://petstore.swagger.io/v2/swagger.json</a:t>
            </a:r>
            <a:r>
              <a:rPr lang="nb-NO" dirty="0">
                <a:solidFill>
                  <a:srgbClr val="24292E"/>
                </a:solidFill>
                <a:latin typeface="-apple-system"/>
              </a:rPr>
              <a:t> ) to </a:t>
            </a:r>
            <a:r>
              <a:rPr lang="nb-NO" dirty="0" err="1">
                <a:solidFill>
                  <a:srgbClr val="24292E"/>
                </a:solidFill>
                <a:latin typeface="-apple-system"/>
              </a:rPr>
              <a:t>your</a:t>
            </a:r>
            <a:r>
              <a:rPr lang="nb-NO" dirty="0">
                <a:solidFill>
                  <a:srgbClr val="24292E"/>
                </a:solidFill>
                <a:latin typeface="-apple-system"/>
              </a:rPr>
              <a:t> APIM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directly</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Azure Portal.</a:t>
            </a:r>
          </a:p>
          <a:p>
            <a:pPr>
              <a:buFont typeface="+mj-lt"/>
              <a:buAutoNum type="arabicPeriod"/>
            </a:pPr>
            <a:r>
              <a:rPr lang="nb-NO" dirty="0" err="1">
                <a:solidFill>
                  <a:srgbClr val="24292E"/>
                </a:solidFill>
                <a:latin typeface="-apple-system"/>
              </a:rPr>
              <a:t>Create</a:t>
            </a:r>
            <a:r>
              <a:rPr lang="nb-NO" dirty="0">
                <a:solidFill>
                  <a:srgbClr val="24292E"/>
                </a:solidFill>
                <a:latin typeface="-apple-system"/>
              </a:rPr>
              <a:t> an </a:t>
            </a:r>
            <a:r>
              <a:rPr lang="nb-NO" dirty="0" err="1">
                <a:solidFill>
                  <a:srgbClr val="24292E"/>
                </a:solidFill>
                <a:latin typeface="-apple-system"/>
              </a:rPr>
              <a:t>own</a:t>
            </a:r>
            <a:r>
              <a:rPr lang="nb-NO" dirty="0">
                <a:solidFill>
                  <a:srgbClr val="24292E"/>
                </a:solidFill>
                <a:latin typeface="-apple-system"/>
              </a:rPr>
              <a:t> API </a:t>
            </a:r>
            <a:r>
              <a:rPr lang="nb-NO" dirty="0" err="1">
                <a:solidFill>
                  <a:srgbClr val="24292E"/>
                </a:solidFill>
                <a:latin typeface="-apple-system"/>
              </a:rPr>
              <a:t>called</a:t>
            </a:r>
            <a:r>
              <a:rPr lang="nb-NO" dirty="0">
                <a:solidFill>
                  <a:srgbClr val="24292E"/>
                </a:solidFill>
                <a:latin typeface="-apple-system"/>
              </a:rPr>
              <a:t> </a:t>
            </a:r>
            <a:r>
              <a:rPr lang="nb-NO" dirty="0" err="1">
                <a:solidFill>
                  <a:srgbClr val="24292E"/>
                </a:solidFill>
                <a:latin typeface="-apple-system"/>
              </a:rPr>
              <a:t>payments</a:t>
            </a:r>
            <a:r>
              <a:rPr lang="nb-NO" dirty="0">
                <a:solidFill>
                  <a:srgbClr val="24292E"/>
                </a:solidFill>
                <a:latin typeface="-apple-system"/>
              </a:rPr>
              <a:t> API </a:t>
            </a:r>
            <a:r>
              <a:rPr lang="nb-NO" dirty="0" err="1">
                <a:solidFill>
                  <a:srgbClr val="24292E"/>
                </a:solidFill>
                <a:latin typeface="-apple-system"/>
              </a:rPr>
              <a:t>with</a:t>
            </a:r>
            <a:r>
              <a:rPr lang="nb-NO" dirty="0">
                <a:solidFill>
                  <a:srgbClr val="24292E"/>
                </a:solidFill>
                <a:latin typeface="-apple-system"/>
              </a:rPr>
              <a:t> a </a:t>
            </a:r>
            <a:r>
              <a:rPr lang="nb-NO" dirty="0" err="1">
                <a:solidFill>
                  <a:srgbClr val="24292E"/>
                </a:solidFill>
                <a:latin typeface="-apple-system"/>
              </a:rPr>
              <a:t>basic</a:t>
            </a:r>
            <a:r>
              <a:rPr lang="nb-NO" dirty="0">
                <a:solidFill>
                  <a:srgbClr val="24292E"/>
                </a:solidFill>
                <a:latin typeface="-apple-system"/>
              </a:rPr>
              <a:t> GET </a:t>
            </a:r>
            <a:r>
              <a:rPr lang="nb-NO" dirty="0" err="1">
                <a:solidFill>
                  <a:srgbClr val="24292E"/>
                </a:solidFill>
                <a:latin typeface="-apple-system"/>
              </a:rPr>
              <a:t>endpoint</a:t>
            </a:r>
            <a:r>
              <a:rPr lang="nb-NO" dirty="0">
                <a:solidFill>
                  <a:srgbClr val="24292E"/>
                </a:solidFill>
                <a:latin typeface="-apple-system"/>
              </a:rPr>
              <a:t> </a:t>
            </a:r>
            <a:r>
              <a:rPr lang="nb-NO" dirty="0" err="1">
                <a:solidFill>
                  <a:srgbClr val="24292E"/>
                </a:solidFill>
                <a:latin typeface="-apple-system"/>
              </a:rPr>
              <a:t>directly</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Azure Portal. This API </a:t>
            </a:r>
            <a:r>
              <a:rPr lang="nb-NO" dirty="0" err="1">
                <a:solidFill>
                  <a:srgbClr val="24292E"/>
                </a:solidFill>
                <a:latin typeface="-apple-system"/>
              </a:rPr>
              <a:t>won't</a:t>
            </a:r>
            <a:r>
              <a:rPr lang="nb-NO" dirty="0">
                <a:solidFill>
                  <a:srgbClr val="24292E"/>
                </a:solidFill>
                <a:latin typeface="-apple-system"/>
              </a:rPr>
              <a:t> do </a:t>
            </a:r>
            <a:r>
              <a:rPr lang="nb-NO" dirty="0" err="1">
                <a:solidFill>
                  <a:srgbClr val="24292E"/>
                </a:solidFill>
                <a:latin typeface="-apple-system"/>
              </a:rPr>
              <a:t>much</a:t>
            </a:r>
            <a:r>
              <a:rPr lang="nb-NO" dirty="0">
                <a:solidFill>
                  <a:srgbClr val="24292E"/>
                </a:solidFill>
                <a:latin typeface="-apple-system"/>
              </a:rPr>
              <a:t> </a:t>
            </a:r>
            <a:r>
              <a:rPr lang="nb-NO" dirty="0" err="1">
                <a:solidFill>
                  <a:srgbClr val="24292E"/>
                </a:solidFill>
                <a:latin typeface="-apple-system"/>
              </a:rPr>
              <a:t>since</a:t>
            </a:r>
            <a:r>
              <a:rPr lang="nb-NO" dirty="0">
                <a:solidFill>
                  <a:srgbClr val="24292E"/>
                </a:solidFill>
                <a:latin typeface="-apple-system"/>
              </a:rPr>
              <a:t> it is </a:t>
            </a:r>
            <a:r>
              <a:rPr lang="nb-NO" dirty="0" err="1">
                <a:solidFill>
                  <a:srgbClr val="24292E"/>
                </a:solidFill>
                <a:latin typeface="-apple-system"/>
              </a:rPr>
              <a:t>missing</a:t>
            </a:r>
            <a:r>
              <a:rPr lang="nb-NO" dirty="0">
                <a:solidFill>
                  <a:srgbClr val="24292E"/>
                </a:solidFill>
                <a:latin typeface="-apple-system"/>
              </a:rPr>
              <a:t> an </a:t>
            </a:r>
            <a:r>
              <a:rPr lang="nb-NO" dirty="0" err="1">
                <a:solidFill>
                  <a:srgbClr val="24292E"/>
                </a:solidFill>
                <a:latin typeface="-apple-system"/>
              </a:rPr>
              <a:t>actual</a:t>
            </a:r>
            <a:r>
              <a:rPr lang="nb-NO" dirty="0">
                <a:solidFill>
                  <a:srgbClr val="24292E"/>
                </a:solidFill>
                <a:latin typeface="-apple-system"/>
              </a:rPr>
              <a:t> </a:t>
            </a:r>
            <a:r>
              <a:rPr lang="nb-NO" dirty="0" err="1">
                <a:solidFill>
                  <a:srgbClr val="24292E"/>
                </a:solidFill>
                <a:latin typeface="-apple-system"/>
              </a:rPr>
              <a:t>implementation</a:t>
            </a:r>
            <a:r>
              <a:rPr lang="nb-NO" dirty="0">
                <a:solidFill>
                  <a:srgbClr val="24292E"/>
                </a:solidFill>
                <a:latin typeface="-apple-system"/>
              </a:rPr>
              <a:t> </a:t>
            </a:r>
            <a:r>
              <a:rPr lang="nb-NO" dirty="0" err="1">
                <a:solidFill>
                  <a:srgbClr val="24292E"/>
                </a:solidFill>
                <a:latin typeface="-apple-system"/>
              </a:rPr>
              <a:t>yet</a:t>
            </a:r>
            <a:r>
              <a:rPr lang="nb-NO" dirty="0">
                <a:solidFill>
                  <a:srgbClr val="24292E"/>
                </a:solidFill>
                <a:latin typeface="-apple-system"/>
              </a:rPr>
              <a:t>. </a:t>
            </a:r>
            <a:r>
              <a:rPr lang="nb-NO" dirty="0" err="1">
                <a:solidFill>
                  <a:srgbClr val="24292E"/>
                </a:solidFill>
                <a:latin typeface="-apple-system"/>
              </a:rPr>
              <a:t>We</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fix</a:t>
            </a:r>
            <a:r>
              <a:rPr lang="nb-NO" dirty="0">
                <a:solidFill>
                  <a:srgbClr val="24292E"/>
                </a:solidFill>
                <a:latin typeface="-apple-system"/>
              </a:rPr>
              <a:t> </a:t>
            </a:r>
            <a:r>
              <a:rPr lang="nb-NO" dirty="0" err="1">
                <a:solidFill>
                  <a:srgbClr val="24292E"/>
                </a:solidFill>
                <a:latin typeface="-apple-system"/>
              </a:rPr>
              <a:t>this</a:t>
            </a:r>
            <a:r>
              <a:rPr lang="nb-NO" dirty="0">
                <a:solidFill>
                  <a:srgbClr val="24292E"/>
                </a:solidFill>
                <a:latin typeface="-apple-system"/>
              </a:rPr>
              <a:t> in a later </a:t>
            </a:r>
            <a:r>
              <a:rPr lang="nb-NO" dirty="0" err="1">
                <a:solidFill>
                  <a:srgbClr val="24292E"/>
                </a:solidFill>
                <a:latin typeface="-apple-system"/>
              </a:rPr>
              <a:t>task</a:t>
            </a:r>
            <a:r>
              <a:rPr lang="nb-NO" dirty="0">
                <a:solidFill>
                  <a:srgbClr val="24292E"/>
                </a:solidFill>
                <a:latin typeface="-apple-system"/>
              </a:rPr>
              <a:t>.</a:t>
            </a:r>
          </a:p>
        </p:txBody>
      </p:sp>
      <p:sp>
        <p:nvSpPr>
          <p:cNvPr id="6" name="Rectangle 5">
            <a:extLst>
              <a:ext uri="{FF2B5EF4-FFF2-40B4-BE49-F238E27FC236}">
                <a16:creationId xmlns:a16="http://schemas.microsoft.com/office/drawing/2014/main" id="{DE830998-3E81-C34B-9E20-C32EFDBD1910}"/>
              </a:ext>
            </a:extLst>
          </p:cNvPr>
          <p:cNvSpPr/>
          <p:nvPr/>
        </p:nvSpPr>
        <p:spPr>
          <a:xfrm>
            <a:off x="512619" y="5453787"/>
            <a:ext cx="11166761" cy="1178784"/>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4: </a:t>
            </a:r>
            <a:r>
              <a:rPr lang="nb-NO" b="1" dirty="0" err="1">
                <a:solidFill>
                  <a:srgbClr val="24292E"/>
                </a:solidFill>
                <a:latin typeface="-apple-system"/>
              </a:rPr>
              <a:t>Secure</a:t>
            </a:r>
            <a:r>
              <a:rPr lang="nb-NO" b="1" dirty="0">
                <a:solidFill>
                  <a:srgbClr val="24292E"/>
                </a:solidFill>
                <a:latin typeface="-apple-system"/>
              </a:rPr>
              <a:t> </a:t>
            </a:r>
            <a:r>
              <a:rPr lang="nb-NO" b="1" dirty="0" err="1">
                <a:solidFill>
                  <a:srgbClr val="24292E"/>
                </a:solidFill>
                <a:latin typeface="-apple-system"/>
              </a:rPr>
              <a:t>your</a:t>
            </a:r>
            <a:r>
              <a:rPr lang="nb-NO" b="1" dirty="0">
                <a:solidFill>
                  <a:srgbClr val="24292E"/>
                </a:solidFill>
                <a:latin typeface="-apple-system"/>
              </a:rPr>
              <a:t> APIs</a:t>
            </a:r>
          </a:p>
          <a:p>
            <a:r>
              <a:rPr lang="nb-NO" dirty="0" err="1">
                <a:solidFill>
                  <a:srgbClr val="24292E"/>
                </a:solidFill>
                <a:latin typeface="-apple-system"/>
              </a:rPr>
              <a:t>There</a:t>
            </a:r>
            <a:r>
              <a:rPr lang="nb-NO" dirty="0">
                <a:solidFill>
                  <a:srgbClr val="24292E"/>
                </a:solidFill>
                <a:latin typeface="-apple-system"/>
              </a:rPr>
              <a:t> </a:t>
            </a:r>
            <a:r>
              <a:rPr lang="nb-NO" dirty="0" err="1">
                <a:solidFill>
                  <a:srgbClr val="24292E"/>
                </a:solidFill>
                <a:latin typeface="-apple-system"/>
              </a:rPr>
              <a:t>are</a:t>
            </a:r>
            <a:r>
              <a:rPr lang="nb-NO" dirty="0">
                <a:solidFill>
                  <a:srgbClr val="24292E"/>
                </a:solidFill>
                <a:latin typeface="-apple-system"/>
              </a:rPr>
              <a:t> </a:t>
            </a:r>
            <a:r>
              <a:rPr lang="nb-NO" dirty="0" err="1">
                <a:solidFill>
                  <a:srgbClr val="24292E"/>
                </a:solidFill>
                <a:latin typeface="-apple-system"/>
              </a:rPr>
              <a:t>two</a:t>
            </a:r>
            <a:r>
              <a:rPr lang="nb-NO" dirty="0">
                <a:solidFill>
                  <a:srgbClr val="24292E"/>
                </a:solidFill>
                <a:latin typeface="-apple-system"/>
              </a:rPr>
              <a:t> </a:t>
            </a:r>
            <a:r>
              <a:rPr lang="nb-NO" dirty="0" err="1">
                <a:solidFill>
                  <a:srgbClr val="24292E"/>
                </a:solidFill>
                <a:latin typeface="-apple-system"/>
              </a:rPr>
              <a:t>clients</a:t>
            </a:r>
            <a:r>
              <a:rPr lang="nb-NO" dirty="0">
                <a:solidFill>
                  <a:srgbClr val="24292E"/>
                </a:solidFill>
                <a:latin typeface="-apple-system"/>
              </a:rPr>
              <a:t>. One </a:t>
            </a:r>
            <a:r>
              <a:rPr lang="nb-NO" dirty="0" err="1">
                <a:solidFill>
                  <a:srgbClr val="24292E"/>
                </a:solidFill>
                <a:latin typeface="-apple-system"/>
              </a:rPr>
              <a:t>client</a:t>
            </a:r>
            <a:r>
              <a:rPr lang="nb-NO" dirty="0">
                <a:solidFill>
                  <a:srgbClr val="24292E"/>
                </a:solidFill>
                <a:latin typeface="-apple-system"/>
              </a:rPr>
              <a:t> is an </a:t>
            </a:r>
            <a:r>
              <a:rPr lang="nb-NO" dirty="0" err="1">
                <a:solidFill>
                  <a:srgbClr val="24292E"/>
                </a:solidFill>
                <a:latin typeface="-apple-system"/>
              </a:rPr>
              <a:t>iOS</a:t>
            </a:r>
            <a:r>
              <a:rPr lang="nb-NO" dirty="0">
                <a:solidFill>
                  <a:srgbClr val="24292E"/>
                </a:solidFill>
                <a:latin typeface="-apple-system"/>
              </a:rPr>
              <a:t> </a:t>
            </a:r>
            <a:r>
              <a:rPr lang="nb-NO" dirty="0" err="1">
                <a:solidFill>
                  <a:srgbClr val="24292E"/>
                </a:solidFill>
                <a:latin typeface="-apple-system"/>
              </a:rPr>
              <a:t>developer</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has </a:t>
            </a:r>
            <a:r>
              <a:rPr lang="nb-NO" dirty="0" err="1">
                <a:solidFill>
                  <a:srgbClr val="24292E"/>
                </a:solidFill>
                <a:latin typeface="-apple-system"/>
              </a:rPr>
              <a:t>written</a:t>
            </a:r>
            <a:r>
              <a:rPr lang="nb-NO" dirty="0">
                <a:solidFill>
                  <a:srgbClr val="24292E"/>
                </a:solidFill>
                <a:latin typeface="-apple-system"/>
              </a:rPr>
              <a:t> an </a:t>
            </a:r>
            <a:r>
              <a:rPr lang="nb-NO" dirty="0" err="1">
                <a:solidFill>
                  <a:srgbClr val="24292E"/>
                </a:solidFill>
                <a:latin typeface="-apple-system"/>
              </a:rPr>
              <a:t>App</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shows Microsoft </a:t>
            </a:r>
            <a:r>
              <a:rPr lang="nb-NO" dirty="0" err="1">
                <a:solidFill>
                  <a:srgbClr val="24292E"/>
                </a:solidFill>
                <a:latin typeface="-apple-system"/>
              </a:rPr>
              <a:t>conferences</a:t>
            </a:r>
            <a:r>
              <a:rPr lang="nb-NO" dirty="0">
                <a:solidFill>
                  <a:srgbClr val="24292E"/>
                </a:solidFill>
                <a:latin typeface="-apple-system"/>
              </a:rPr>
              <a:t>. He </a:t>
            </a:r>
            <a:r>
              <a:rPr lang="nb-NO" dirty="0" err="1">
                <a:solidFill>
                  <a:srgbClr val="24292E"/>
                </a:solidFill>
                <a:latin typeface="-apple-system"/>
              </a:rPr>
              <a:t>needs</a:t>
            </a:r>
            <a:r>
              <a:rPr lang="nb-NO" dirty="0">
                <a:solidFill>
                  <a:srgbClr val="24292E"/>
                </a:solidFill>
                <a:latin typeface="-apple-system"/>
              </a:rPr>
              <a:t> </a:t>
            </a:r>
            <a:r>
              <a:rPr lang="nb-NO" dirty="0" err="1">
                <a:solidFill>
                  <a:srgbClr val="24292E"/>
                </a:solidFill>
                <a:latin typeface="-apple-system"/>
              </a:rPr>
              <a:t>only</a:t>
            </a:r>
            <a:r>
              <a:rPr lang="nb-NO" dirty="0">
                <a:solidFill>
                  <a:srgbClr val="24292E"/>
                </a:solidFill>
                <a:latin typeface="-apple-system"/>
              </a:rPr>
              <a:t> </a:t>
            </a:r>
            <a:r>
              <a:rPr lang="nb-NO" dirty="0" err="1">
                <a:solidFill>
                  <a:srgbClr val="24292E"/>
                </a:solidFill>
                <a:latin typeface="-apple-system"/>
              </a:rPr>
              <a:t>access</a:t>
            </a:r>
            <a:r>
              <a:rPr lang="nb-NO" dirty="0">
                <a:solidFill>
                  <a:srgbClr val="24292E"/>
                </a:solidFill>
                <a:latin typeface="-apple-system"/>
              </a:rPr>
              <a:t> to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conference</a:t>
            </a:r>
            <a:r>
              <a:rPr lang="nb-NO" dirty="0">
                <a:solidFill>
                  <a:srgbClr val="24292E"/>
                </a:solidFill>
                <a:latin typeface="-apple-system"/>
              </a:rPr>
              <a:t> API. The </a:t>
            </a:r>
            <a:r>
              <a:rPr lang="nb-NO" dirty="0" err="1">
                <a:solidFill>
                  <a:srgbClr val="24292E"/>
                </a:solidFill>
                <a:latin typeface="-apple-system"/>
              </a:rPr>
              <a:t>other</a:t>
            </a:r>
            <a:r>
              <a:rPr lang="nb-NO" dirty="0">
                <a:solidFill>
                  <a:srgbClr val="24292E"/>
                </a:solidFill>
                <a:latin typeface="-apple-system"/>
              </a:rPr>
              <a:t> </a:t>
            </a:r>
            <a:r>
              <a:rPr lang="nb-NO" dirty="0" err="1">
                <a:solidFill>
                  <a:srgbClr val="24292E"/>
                </a:solidFill>
                <a:latin typeface="-apple-system"/>
              </a:rPr>
              <a:t>client</a:t>
            </a:r>
            <a:r>
              <a:rPr lang="nb-NO" dirty="0">
                <a:solidFill>
                  <a:srgbClr val="24292E"/>
                </a:solidFill>
                <a:latin typeface="-apple-system"/>
              </a:rPr>
              <a:t> </a:t>
            </a:r>
            <a:r>
              <a:rPr lang="nb-NO" dirty="0" err="1">
                <a:solidFill>
                  <a:srgbClr val="24292E"/>
                </a:solidFill>
                <a:latin typeface="-apple-system"/>
              </a:rPr>
              <a:t>represents</a:t>
            </a:r>
            <a:r>
              <a:rPr lang="nb-NO" dirty="0">
                <a:solidFill>
                  <a:srgbClr val="24292E"/>
                </a:solidFill>
                <a:latin typeface="-apple-system"/>
              </a:rPr>
              <a:t>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own</a:t>
            </a:r>
            <a:r>
              <a:rPr lang="nb-NO" dirty="0">
                <a:solidFill>
                  <a:srgbClr val="24292E"/>
                </a:solidFill>
                <a:latin typeface="-apple-system"/>
              </a:rPr>
              <a:t> </a:t>
            </a:r>
            <a:r>
              <a:rPr lang="nb-NO" dirty="0" err="1">
                <a:solidFill>
                  <a:srgbClr val="24292E"/>
                </a:solidFill>
                <a:latin typeface="-apple-system"/>
              </a:rPr>
              <a:t>Android</a:t>
            </a:r>
            <a:r>
              <a:rPr lang="nb-NO" dirty="0">
                <a:solidFill>
                  <a:srgbClr val="24292E"/>
                </a:solidFill>
                <a:latin typeface="-apple-system"/>
              </a:rPr>
              <a:t> </a:t>
            </a:r>
            <a:r>
              <a:rPr lang="nb-NO" dirty="0" err="1">
                <a:solidFill>
                  <a:srgbClr val="24292E"/>
                </a:solidFill>
                <a:latin typeface="-apple-system"/>
              </a:rPr>
              <a:t>App</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implements</a:t>
            </a:r>
            <a:r>
              <a:rPr lang="nb-NO" dirty="0">
                <a:solidFill>
                  <a:srgbClr val="24292E"/>
                </a:solidFill>
                <a:latin typeface="-apple-system"/>
              </a:rPr>
              <a:t> a </a:t>
            </a:r>
            <a:r>
              <a:rPr lang="nb-NO" dirty="0" err="1">
                <a:solidFill>
                  <a:srgbClr val="24292E"/>
                </a:solidFill>
                <a:latin typeface="-apple-system"/>
              </a:rPr>
              <a:t>pet</a:t>
            </a:r>
            <a:r>
              <a:rPr lang="nb-NO" dirty="0">
                <a:solidFill>
                  <a:srgbClr val="24292E"/>
                </a:solidFill>
                <a:latin typeface="-apple-system"/>
              </a:rPr>
              <a:t> store. This </a:t>
            </a:r>
            <a:r>
              <a:rPr lang="nb-NO" dirty="0" err="1">
                <a:solidFill>
                  <a:srgbClr val="24292E"/>
                </a:solidFill>
                <a:latin typeface="-apple-system"/>
              </a:rPr>
              <a:t>client</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a:t>
            </a:r>
            <a:r>
              <a:rPr lang="nb-NO" dirty="0" err="1">
                <a:solidFill>
                  <a:srgbClr val="24292E"/>
                </a:solidFill>
                <a:latin typeface="-apple-system"/>
              </a:rPr>
              <a:t>access</a:t>
            </a:r>
            <a:r>
              <a:rPr lang="nb-NO" dirty="0">
                <a:solidFill>
                  <a:srgbClr val="24292E"/>
                </a:solidFill>
                <a:latin typeface="-apple-system"/>
              </a:rPr>
              <a:t> to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petstore</a:t>
            </a:r>
            <a:r>
              <a:rPr lang="nb-NO" dirty="0">
                <a:solidFill>
                  <a:srgbClr val="24292E"/>
                </a:solidFill>
                <a:latin typeface="-apple-system"/>
              </a:rPr>
              <a:t> API and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payments</a:t>
            </a:r>
            <a:r>
              <a:rPr lang="nb-NO" dirty="0">
                <a:solidFill>
                  <a:srgbClr val="24292E"/>
                </a:solidFill>
                <a:latin typeface="-apple-system"/>
              </a:rPr>
              <a:t> API. In </a:t>
            </a:r>
            <a:r>
              <a:rPr lang="nb-NO" dirty="0" err="1">
                <a:solidFill>
                  <a:srgbClr val="24292E"/>
                </a:solidFill>
                <a:latin typeface="-apple-system"/>
              </a:rPr>
              <a:t>this</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to </a:t>
            </a:r>
            <a:r>
              <a:rPr lang="nb-NO" dirty="0" err="1">
                <a:solidFill>
                  <a:srgbClr val="24292E"/>
                </a:solidFill>
                <a:latin typeface="-apple-system"/>
              </a:rPr>
              <a:t>look</a:t>
            </a:r>
            <a:r>
              <a:rPr lang="nb-NO" dirty="0">
                <a:solidFill>
                  <a:srgbClr val="24292E"/>
                </a:solidFill>
                <a:latin typeface="-apple-system"/>
              </a:rPr>
              <a:t> at </a:t>
            </a:r>
            <a:r>
              <a:rPr lang="nb-NO" dirty="0" err="1">
                <a:solidFill>
                  <a:srgbClr val="24292E"/>
                </a:solidFill>
                <a:latin typeface="-apple-system"/>
              </a:rPr>
              <a:t>products</a:t>
            </a:r>
            <a:r>
              <a:rPr lang="nb-NO" dirty="0">
                <a:solidFill>
                  <a:srgbClr val="24292E"/>
                </a:solidFill>
                <a:latin typeface="-apple-system"/>
              </a:rPr>
              <a:t>.</a:t>
            </a:r>
          </a:p>
        </p:txBody>
      </p:sp>
    </p:spTree>
    <p:extLst>
      <p:ext uri="{BB962C8B-B14F-4D97-AF65-F5344CB8AC3E}">
        <p14:creationId xmlns:p14="http://schemas.microsoft.com/office/powerpoint/2010/main" val="13723108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Policies.</a:t>
            </a:r>
            <a:endParaRPr lang="en-US" dirty="0"/>
          </a:p>
        </p:txBody>
      </p:sp>
    </p:spTree>
    <p:extLst>
      <p:ext uri="{BB962C8B-B14F-4D97-AF65-F5344CB8AC3E}">
        <p14:creationId xmlns:p14="http://schemas.microsoft.com/office/powerpoint/2010/main" val="198321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b="1" dirty="0"/>
              <a:t>What are policies for?</a:t>
            </a:r>
          </a:p>
        </p:txBody>
      </p:sp>
      <p:sp>
        <p:nvSpPr>
          <p:cNvPr id="3" name="Text Placeholder 2"/>
          <p:cNvSpPr>
            <a:spLocks noGrp="1"/>
          </p:cNvSpPr>
          <p:nvPr>
            <p:ph type="body" sz="quarter" idx="10"/>
          </p:nvPr>
        </p:nvSpPr>
        <p:spPr>
          <a:xfrm>
            <a:off x="572539" y="1076850"/>
            <a:ext cx="8044991" cy="5624938"/>
          </a:xfrm>
        </p:spPr>
        <p:txBody>
          <a:bodyPr/>
          <a:lstStyle/>
          <a:p>
            <a:pPr>
              <a:lnSpc>
                <a:spcPct val="150000"/>
              </a:lnSpc>
            </a:pPr>
            <a:r>
              <a:rPr lang="en-US" sz="2200" dirty="0">
                <a:latin typeface="Arial" panose="020B0604020202020204" pitchFamily="34" charset="0"/>
                <a:cs typeface="Arial" panose="020B0604020202020204" pitchFamily="34" charset="0"/>
              </a:rPr>
              <a:t>Encapsulate common API management functions</a:t>
            </a:r>
          </a:p>
          <a:p>
            <a:pPr>
              <a:lnSpc>
                <a:spcPct val="150000"/>
              </a:lnSpc>
            </a:pPr>
            <a:r>
              <a:rPr lang="en-US" sz="2200" dirty="0">
                <a:latin typeface="Arial" panose="020B0604020202020204" pitchFamily="34" charset="0"/>
                <a:cs typeface="Arial" panose="020B0604020202020204" pitchFamily="34" charset="0"/>
              </a:rPr>
              <a:t>Access control, Protection, Transformation, Caching, </a:t>
            </a:r>
            <a:r>
              <a:rPr lang="mr-IN" sz="2200" dirty="0">
                <a:latin typeface="Arial" panose="020B0604020202020204" pitchFamily="34" charset="0"/>
              </a:rPr>
              <a:t>…</a:t>
            </a:r>
            <a:endParaRPr lang="en-US" sz="2200" dirty="0">
              <a:latin typeface="Arial" panose="020B0604020202020204" pitchFamily="34" charset="0"/>
              <a:cs typeface="Arial" panose="020B0604020202020204" pitchFamily="34" charset="0"/>
            </a:endParaRPr>
          </a:p>
          <a:p>
            <a:pPr>
              <a:lnSpc>
                <a:spcPct val="150000"/>
              </a:lnSpc>
            </a:pPr>
            <a:r>
              <a:rPr lang="en-US" sz="2200" dirty="0">
                <a:latin typeface="Arial" panose="020B0604020202020204" pitchFamily="34" charset="0"/>
                <a:cs typeface="Arial" panose="020B0604020202020204" pitchFamily="34" charset="0"/>
              </a:rPr>
              <a:t>Mutate request context or change API behavior</a:t>
            </a:r>
          </a:p>
          <a:p>
            <a:pPr>
              <a:lnSpc>
                <a:spcPct val="150000"/>
              </a:lnSpc>
            </a:pPr>
            <a:r>
              <a:rPr lang="en-US" sz="2200" dirty="0">
                <a:latin typeface="Arial" panose="020B0604020202020204" pitchFamily="34" charset="0"/>
                <a:cs typeface="Arial" panose="020B0604020202020204" pitchFamily="34" charset="0"/>
              </a:rPr>
              <a:t>Set in the inbound and outbound directions</a:t>
            </a:r>
          </a:p>
          <a:p>
            <a:pPr>
              <a:lnSpc>
                <a:spcPct val="150000"/>
              </a:lnSpc>
            </a:pPr>
            <a:r>
              <a:rPr lang="en-US" sz="2200" dirty="0">
                <a:latin typeface="Arial" panose="020B0604020202020204" pitchFamily="34" charset="0"/>
                <a:cs typeface="Arial" panose="020B0604020202020204" pitchFamily="34" charset="0"/>
              </a:rPr>
              <a:t>Can be triggered on error</a:t>
            </a:r>
          </a:p>
          <a:p>
            <a:pPr>
              <a:lnSpc>
                <a:spcPct val="150000"/>
              </a:lnSpc>
            </a:pPr>
            <a:r>
              <a:rPr lang="en-US" sz="2200" dirty="0">
                <a:latin typeface="Arial" panose="020B0604020202020204" pitchFamily="34" charset="0"/>
                <a:cs typeface="Arial" panose="020B0604020202020204" pitchFamily="34" charset="0"/>
              </a:rPr>
              <a:t>Applied at a variety of scopes</a:t>
            </a:r>
          </a:p>
          <a:p>
            <a:pPr>
              <a:lnSpc>
                <a:spcPct val="150000"/>
              </a:lnSpc>
            </a:pPr>
            <a:r>
              <a:rPr lang="en-US" sz="2200" dirty="0">
                <a:latin typeface="Arial" panose="020B0604020202020204" pitchFamily="34" charset="0"/>
                <a:cs typeface="Arial" panose="020B0604020202020204" pitchFamily="34" charset="0"/>
              </a:rPr>
              <a:t>Header validation</a:t>
            </a:r>
          </a:p>
          <a:p>
            <a:pPr>
              <a:lnSpc>
                <a:spcPct val="150000"/>
              </a:lnSpc>
            </a:pPr>
            <a:r>
              <a:rPr lang="en-US" sz="2200" dirty="0">
                <a:latin typeface="Arial" panose="020B0604020202020204" pitchFamily="34" charset="0"/>
                <a:cs typeface="Arial" panose="020B0604020202020204" pitchFamily="34" charset="0"/>
              </a:rPr>
              <a:t>Mocking </a:t>
            </a:r>
          </a:p>
          <a:p>
            <a:pPr>
              <a:lnSpc>
                <a:spcPct val="150000"/>
              </a:lnSpc>
            </a:pPr>
            <a:r>
              <a:rPr lang="en-US" sz="2200" dirty="0">
                <a:latin typeface="Arial" panose="020B0604020202020204" pitchFamily="34" charset="0"/>
                <a:cs typeface="Arial" panose="020B0604020202020204" pitchFamily="34" charset="0"/>
              </a:rPr>
              <a:t>Rate limiting</a:t>
            </a:r>
          </a:p>
          <a:p>
            <a:pPr>
              <a:lnSpc>
                <a:spcPct val="150000"/>
              </a:lnSpc>
            </a:pPr>
            <a:r>
              <a:rPr lang="en-US" sz="2200" dirty="0">
                <a:latin typeface="Arial" panose="020B0604020202020204" pitchFamily="34" charset="0"/>
                <a:cs typeface="Arial" panose="020B0604020202020204" pitchFamily="34" charset="0"/>
              </a:rPr>
              <a:t>Monetizing websites</a:t>
            </a:r>
          </a:p>
        </p:txBody>
      </p:sp>
      <p:pic>
        <p:nvPicPr>
          <p:cNvPr id="6" name="Picture 5">
            <a:extLst>
              <a:ext uri="{FF2B5EF4-FFF2-40B4-BE49-F238E27FC236}">
                <a16:creationId xmlns:a16="http://schemas.microsoft.com/office/drawing/2014/main" id="{F544816D-F404-42E0-820E-CBC3715E4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046" y="-1"/>
            <a:ext cx="10972800" cy="6858000"/>
          </a:xfrm>
          <a:prstGeom prst="rect">
            <a:avLst/>
          </a:prstGeom>
        </p:spPr>
      </p:pic>
    </p:spTree>
    <p:extLst>
      <p:ext uri="{BB962C8B-B14F-4D97-AF65-F5344CB8AC3E}">
        <p14:creationId xmlns:p14="http://schemas.microsoft.com/office/powerpoint/2010/main" val="36074755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a:extLst>
              <a:ext uri="{FF2B5EF4-FFF2-40B4-BE49-F238E27FC236}">
                <a16:creationId xmlns:a16="http://schemas.microsoft.com/office/drawing/2014/main" id="{CDFC4847-153D-4D0A-9E0D-ADCD8A664079}"/>
              </a:ext>
            </a:extLst>
          </p:cNvPr>
          <p:cNvCxnSpPr>
            <a:cxnSpLocks/>
          </p:cNvCxnSpPr>
          <p:nvPr/>
        </p:nvCxnSpPr>
        <p:spPr>
          <a:xfrm flipH="1">
            <a:off x="7867939" y="3518765"/>
            <a:ext cx="2578098"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13327E-FC1C-47CA-A9BA-6D528C94CA58}"/>
              </a:ext>
            </a:extLst>
          </p:cNvPr>
          <p:cNvCxnSpPr>
            <a:cxnSpLocks/>
          </p:cNvCxnSpPr>
          <p:nvPr/>
        </p:nvCxnSpPr>
        <p:spPr>
          <a:xfrm flipH="1">
            <a:off x="5835940" y="3484128"/>
            <a:ext cx="834735"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5DC730A-E966-45C2-A7BE-F6886C3E1CD7}"/>
              </a:ext>
            </a:extLst>
          </p:cNvPr>
          <p:cNvCxnSpPr>
            <a:cxnSpLocks/>
          </p:cNvCxnSpPr>
          <p:nvPr/>
        </p:nvCxnSpPr>
        <p:spPr>
          <a:xfrm flipH="1">
            <a:off x="5835940" y="4384673"/>
            <a:ext cx="834735"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BD75607-FE29-4D78-9FD8-2CD0EEEFFD99}"/>
              </a:ext>
            </a:extLst>
          </p:cNvPr>
          <p:cNvCxnSpPr>
            <a:cxnSpLocks/>
          </p:cNvCxnSpPr>
          <p:nvPr/>
        </p:nvCxnSpPr>
        <p:spPr>
          <a:xfrm flipV="1">
            <a:off x="7594311" y="2643621"/>
            <a:ext cx="648855" cy="3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91055EB-015C-4307-A910-DBF118406CEB}"/>
              </a:ext>
            </a:extLst>
          </p:cNvPr>
          <p:cNvCxnSpPr/>
          <p:nvPr/>
        </p:nvCxnSpPr>
        <p:spPr>
          <a:xfrm flipV="1">
            <a:off x="5781675" y="2643621"/>
            <a:ext cx="648855" cy="3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878422E-1A79-42EB-88E2-169AFA05605D}"/>
              </a:ext>
            </a:extLst>
          </p:cNvPr>
          <p:cNvSpPr/>
          <p:nvPr/>
        </p:nvSpPr>
        <p:spPr bwMode="auto">
          <a:xfrm>
            <a:off x="6244937" y="2146299"/>
            <a:ext cx="3569854" cy="2744355"/>
          </a:xfrm>
          <a:prstGeom prst="rect">
            <a:avLst/>
          </a:prstGeom>
          <a:noFill/>
          <a:ln w="127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0C3D3663-DE1B-4B98-B878-9A505513981F}"/>
              </a:ext>
            </a:extLst>
          </p:cNvPr>
          <p:cNvSpPr>
            <a:spLocks noGrp="1"/>
          </p:cNvSpPr>
          <p:nvPr>
            <p:ph type="title"/>
          </p:nvPr>
        </p:nvSpPr>
        <p:spPr>
          <a:xfrm>
            <a:off x="588263" y="457200"/>
            <a:ext cx="11018520" cy="553998"/>
          </a:xfrm>
        </p:spPr>
        <p:txBody>
          <a:bodyPr/>
          <a:lstStyle/>
          <a:p>
            <a:r>
              <a:rPr lang="en-US" dirty="0"/>
              <a:t>Where can I set policies, and how do they work?</a:t>
            </a:r>
          </a:p>
        </p:txBody>
      </p:sp>
      <p:sp>
        <p:nvSpPr>
          <p:cNvPr id="12" name="Content Placeholder 2">
            <a:extLst>
              <a:ext uri="{FF2B5EF4-FFF2-40B4-BE49-F238E27FC236}">
                <a16:creationId xmlns:a16="http://schemas.microsoft.com/office/drawing/2014/main" id="{27C92231-6CEF-4332-8F9B-4C85741C1E55}"/>
              </a:ext>
            </a:extLst>
          </p:cNvPr>
          <p:cNvSpPr>
            <a:spLocks noGrp="1"/>
          </p:cNvSpPr>
          <p:nvPr>
            <p:ph sz="quarter" idx="12"/>
          </p:nvPr>
        </p:nvSpPr>
        <p:spPr>
          <a:xfrm>
            <a:off x="589974" y="2347191"/>
            <a:ext cx="3684690" cy="3225498"/>
          </a:xfrm>
        </p:spPr>
        <p:txBody>
          <a:bodyPr vert="horz" wrap="square" lIns="0" tIns="0" rIns="0" bIns="0" rtlCol="0" anchor="t">
            <a:spAutoFit/>
          </a:bodyPr>
          <a:lstStyle/>
          <a:p>
            <a:pPr marL="457200" indent="-457200"/>
            <a:r>
              <a:rPr lang="en-US" sz="2400" dirty="0">
                <a:cs typeface="Segoe UI"/>
              </a:rPr>
              <a:t>Header validation</a:t>
            </a:r>
            <a:endParaRPr lang="en-US" sz="2400" dirty="0"/>
          </a:p>
          <a:p>
            <a:pPr marL="457200" indent="-457200"/>
            <a:r>
              <a:rPr lang="en-US" sz="2400" dirty="0">
                <a:cs typeface="Segoe UI"/>
              </a:rPr>
              <a:t>Mocking </a:t>
            </a:r>
            <a:endParaRPr lang="en-US" sz="2400" dirty="0"/>
          </a:p>
          <a:p>
            <a:pPr marL="457200" indent="-457200"/>
            <a:r>
              <a:rPr lang="en-US" sz="2400" dirty="0">
                <a:cs typeface="Segoe UI"/>
              </a:rPr>
              <a:t>Rate limiting</a:t>
            </a:r>
            <a:endParaRPr lang="en-US" sz="2400" dirty="0"/>
          </a:p>
          <a:p>
            <a:pPr marL="457200" indent="-457200"/>
            <a:r>
              <a:rPr lang="en-US" sz="2400" dirty="0">
                <a:cs typeface="Segoe UI"/>
              </a:rPr>
              <a:t>Monetizing websites</a:t>
            </a:r>
          </a:p>
          <a:p>
            <a:pPr marL="457200" indent="-457200"/>
            <a:endParaRPr lang="en-US" sz="2400" dirty="0"/>
          </a:p>
          <a:p>
            <a:pPr marL="0" indent="0">
              <a:buNone/>
            </a:pPr>
            <a:r>
              <a:rPr lang="en-US" sz="3200" dirty="0"/>
              <a:t>Global, Product, API, and Operation</a:t>
            </a:r>
          </a:p>
        </p:txBody>
      </p:sp>
      <p:sp>
        <p:nvSpPr>
          <p:cNvPr id="18" name="Rectangle 17">
            <a:extLst>
              <a:ext uri="{FF2B5EF4-FFF2-40B4-BE49-F238E27FC236}">
                <a16:creationId xmlns:a16="http://schemas.microsoft.com/office/drawing/2014/main" id="{DF3C1DB3-96A0-45EF-8D16-84949A215401}"/>
              </a:ext>
            </a:extLst>
          </p:cNvPr>
          <p:cNvSpPr/>
          <p:nvPr/>
        </p:nvSpPr>
        <p:spPr bwMode="auto">
          <a:xfrm>
            <a:off x="8243690" y="2355053"/>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a:gradFill>
                  <a:gsLst>
                    <a:gs pos="2917">
                      <a:srgbClr val="1A1A1A"/>
                    </a:gs>
                    <a:gs pos="30000">
                      <a:srgbClr val="1A1A1A"/>
                    </a:gs>
                  </a:gsLst>
                  <a:lin ang="5400000" scaled="0"/>
                </a:gradFill>
                <a:latin typeface="Segoe UI"/>
                <a:cs typeface="Segoe UI"/>
              </a:rPr>
              <a:t>Backend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24" name="Rectangle 23">
            <a:extLst>
              <a:ext uri="{FF2B5EF4-FFF2-40B4-BE49-F238E27FC236}">
                <a16:creationId xmlns:a16="http://schemas.microsoft.com/office/drawing/2014/main" id="{497DE5AF-E69D-4D25-A7F6-23F522E9E646}"/>
              </a:ext>
            </a:extLst>
          </p:cNvPr>
          <p:cNvSpPr/>
          <p:nvPr/>
        </p:nvSpPr>
        <p:spPr bwMode="auto">
          <a:xfrm>
            <a:off x="6429404" y="2355053"/>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cs typeface="Segoe UI"/>
              </a:rPr>
              <a:t>Inbound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26" name="Rectangle 25">
            <a:extLst>
              <a:ext uri="{FF2B5EF4-FFF2-40B4-BE49-F238E27FC236}">
                <a16:creationId xmlns:a16="http://schemas.microsoft.com/office/drawing/2014/main" id="{0A8C28C1-A821-4AAA-AC36-B8E2A0683DA6}"/>
              </a:ext>
            </a:extLst>
          </p:cNvPr>
          <p:cNvSpPr/>
          <p:nvPr/>
        </p:nvSpPr>
        <p:spPr bwMode="auto">
          <a:xfrm>
            <a:off x="6429404" y="3245702"/>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cs typeface="Segoe UI"/>
              </a:rPr>
              <a:t>Outbound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32" name="Rectangle 31">
            <a:extLst>
              <a:ext uri="{FF2B5EF4-FFF2-40B4-BE49-F238E27FC236}">
                <a16:creationId xmlns:a16="http://schemas.microsoft.com/office/drawing/2014/main" id="{B23298E6-431F-400E-AECF-279DFBB82F1B}"/>
              </a:ext>
            </a:extLst>
          </p:cNvPr>
          <p:cNvSpPr/>
          <p:nvPr/>
        </p:nvSpPr>
        <p:spPr bwMode="auto">
          <a:xfrm>
            <a:off x="6431053" y="4134701"/>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a:lnSpc>
                <a:spcPct val="100000"/>
              </a:lnSpc>
              <a:spcBef>
                <a:spcPts val="0"/>
              </a:spcBef>
              <a:spcAft>
                <a:spcPts val="0"/>
              </a:spcAft>
              <a:buClrTx/>
              <a:buSzTx/>
              <a:buNone/>
              <a:tabLst/>
              <a:defRPr/>
            </a:pPr>
            <a:r>
              <a:rPr lang="en-US" sz="1600" err="1">
                <a:gradFill>
                  <a:gsLst>
                    <a:gs pos="2917">
                      <a:srgbClr val="1A1A1A"/>
                    </a:gs>
                    <a:gs pos="30000">
                      <a:srgbClr val="1A1A1A"/>
                    </a:gs>
                  </a:gsLst>
                  <a:lin ang="5400000" scaled="0"/>
                </a:gradFill>
                <a:latin typeface="Segoe UI"/>
              </a:rPr>
              <a:t>OnError</a:t>
            </a:r>
            <a:endParaRPr lang="en-US" err="1">
              <a:ea typeface="+mn-ea"/>
              <a:cs typeface="+mn-cs"/>
            </a:endParaRPr>
          </a:p>
        </p:txBody>
      </p:sp>
      <p:sp>
        <p:nvSpPr>
          <p:cNvPr id="34" name="Rectangle 33">
            <a:extLst>
              <a:ext uri="{FF2B5EF4-FFF2-40B4-BE49-F238E27FC236}">
                <a16:creationId xmlns:a16="http://schemas.microsoft.com/office/drawing/2014/main" id="{62571403-F7AA-4FED-AC45-6CEB73E93D23}"/>
              </a:ext>
            </a:extLst>
          </p:cNvPr>
          <p:cNvSpPr/>
          <p:nvPr/>
        </p:nvSpPr>
        <p:spPr bwMode="auto">
          <a:xfrm>
            <a:off x="4668983" y="2354118"/>
            <a:ext cx="1156854" cy="2328719"/>
          </a:xfrm>
          <a:prstGeom prst="rect">
            <a:avLst/>
          </a:prstGeom>
          <a:solidFill>
            <a:srgbClr val="FF5B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a:rPr>
              <a:t>Client</a:t>
            </a: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6DCAA3C-3F97-4B4B-8641-C37206F70263}"/>
              </a:ext>
            </a:extLst>
          </p:cNvPr>
          <p:cNvSpPr/>
          <p:nvPr/>
        </p:nvSpPr>
        <p:spPr bwMode="auto">
          <a:xfrm>
            <a:off x="10307175" y="2348345"/>
            <a:ext cx="1156854" cy="2334492"/>
          </a:xfrm>
          <a:prstGeom prst="rect">
            <a:avLst/>
          </a:prstGeom>
          <a:solidFill>
            <a:srgbClr val="FF5B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a:rPr>
              <a:t>Service</a:t>
            </a:r>
            <a:endParaRPr lang="en-US" sz="180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3D27DB1A-BBE8-41EA-896C-FC31A1B640BB}"/>
              </a:ext>
            </a:extLst>
          </p:cNvPr>
          <p:cNvCxnSpPr>
            <a:cxnSpLocks/>
          </p:cNvCxnSpPr>
          <p:nvPr/>
        </p:nvCxnSpPr>
        <p:spPr>
          <a:xfrm flipV="1">
            <a:off x="9649402" y="2643621"/>
            <a:ext cx="723900" cy="92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F25E5BC-A1A5-4678-BCD0-56B5A0A720F8}"/>
              </a:ext>
            </a:extLst>
          </p:cNvPr>
          <p:cNvSpPr txBox="1"/>
          <p:nvPr/>
        </p:nvSpPr>
        <p:spPr>
          <a:xfrm>
            <a:off x="7186468" y="1777424"/>
            <a:ext cx="14616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gradFill>
                  <a:gsLst>
                    <a:gs pos="2917">
                      <a:schemeClr val="tx1"/>
                    </a:gs>
                    <a:gs pos="30000">
                      <a:schemeClr val="tx1"/>
                    </a:gs>
                  </a:gsLst>
                  <a:lin ang="5400000" scaled="0"/>
                </a:gradFill>
                <a:cs typeface="Segoe UI"/>
              </a:rPr>
              <a:t>APIM Policy</a:t>
            </a:r>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19883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7C66E50C-AE98-194D-915D-C6B652C56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489D4D23-B706-1B4A-B2F1-5E6B28DFF8F8}"/>
              </a:ext>
            </a:extLst>
          </p:cNvPr>
          <p:cNvSpPr txBox="1"/>
          <p:nvPr/>
        </p:nvSpPr>
        <p:spPr>
          <a:xfrm>
            <a:off x="5723908" y="3238995"/>
            <a:ext cx="4975760" cy="3071949"/>
          </a:xfrm>
          <a:prstGeom prst="rect">
            <a:avLst/>
          </a:prstGeom>
          <a:solidFill>
            <a:schemeClr val="bg1"/>
          </a:solidFill>
        </p:spPr>
        <p:txBody>
          <a:bodyPr wrap="square" lIns="180000" tIns="180000" rIns="180000" bIns="180000" rtlCol="0">
            <a:spAutoFit/>
          </a:bodyPr>
          <a:lstStyle/>
          <a:p>
            <a:pPr algn="l"/>
            <a:r>
              <a:rPr lang="en-US" sz="4400" dirty="0">
                <a:gradFill>
                  <a:gsLst>
                    <a:gs pos="2917">
                      <a:schemeClr val="tx1"/>
                    </a:gs>
                    <a:gs pos="30000">
                      <a:schemeClr val="tx1"/>
                    </a:gs>
                  </a:gsLst>
                  <a:lin ang="5400000" scaled="0"/>
                </a:gradFill>
              </a:rPr>
              <a:t>Global</a:t>
            </a:r>
          </a:p>
          <a:p>
            <a:pPr algn="l"/>
            <a:r>
              <a:rPr lang="en-US" sz="4400" dirty="0">
                <a:gradFill>
                  <a:gsLst>
                    <a:gs pos="2917">
                      <a:schemeClr val="tx1"/>
                    </a:gs>
                    <a:gs pos="30000">
                      <a:schemeClr val="tx1"/>
                    </a:gs>
                  </a:gsLst>
                  <a:lin ang="5400000" scaled="0"/>
                </a:gradFill>
              </a:rPr>
              <a:t>    Product</a:t>
            </a:r>
          </a:p>
          <a:p>
            <a:pPr algn="l"/>
            <a:r>
              <a:rPr lang="en-US" sz="4400" dirty="0">
                <a:gradFill>
                  <a:gsLst>
                    <a:gs pos="2917">
                      <a:schemeClr val="tx1"/>
                    </a:gs>
                    <a:gs pos="30000">
                      <a:schemeClr val="tx1"/>
                    </a:gs>
                  </a:gsLst>
                  <a:lin ang="5400000" scaled="0"/>
                </a:gradFill>
              </a:rPr>
              <a:t>        API</a:t>
            </a:r>
          </a:p>
          <a:p>
            <a:pPr algn="l"/>
            <a:r>
              <a:rPr lang="en-US" sz="4400" dirty="0">
                <a:gradFill>
                  <a:gsLst>
                    <a:gs pos="2917">
                      <a:schemeClr val="tx1"/>
                    </a:gs>
                    <a:gs pos="30000">
                      <a:schemeClr val="tx1"/>
                    </a:gs>
                  </a:gsLst>
                  <a:lin ang="5400000" scaled="0"/>
                </a:gradFill>
              </a:rPr>
              <a:t>            Operation</a:t>
            </a:r>
          </a:p>
        </p:txBody>
      </p:sp>
    </p:spTree>
    <p:extLst>
      <p:ext uri="{BB962C8B-B14F-4D97-AF65-F5344CB8AC3E}">
        <p14:creationId xmlns:p14="http://schemas.microsoft.com/office/powerpoint/2010/main" val="318492184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09937"/>
            <a:ext cx="12192000" cy="4022318"/>
          </a:xfrm>
          <a:prstGeom prst="rect">
            <a:avLst/>
          </a:prstGeom>
        </p:spPr>
      </p:pic>
      <p:sp>
        <p:nvSpPr>
          <p:cNvPr id="3" name="Text Placeholder 2"/>
          <p:cNvSpPr>
            <a:spLocks noGrp="1"/>
          </p:cNvSpPr>
          <p:nvPr>
            <p:ph type="body" sz="quarter" idx="10"/>
          </p:nvPr>
        </p:nvSpPr>
        <p:spPr>
          <a:xfrm>
            <a:off x="295120" y="831091"/>
            <a:ext cx="5735320" cy="1323439"/>
          </a:xfrm>
        </p:spPr>
        <p:txBody>
          <a:bodyPr/>
          <a:lstStyle/>
          <a:p>
            <a:r>
              <a:rPr lang="en-US" sz="2200" dirty="0"/>
              <a:t>C# “snippets” used with policies</a:t>
            </a:r>
          </a:p>
          <a:p>
            <a:r>
              <a:rPr lang="en-US" sz="2200" dirty="0"/>
              <a:t>Read-only access to the request context</a:t>
            </a:r>
          </a:p>
          <a:p>
            <a:r>
              <a:rPr lang="en-US" sz="2200" dirty="0"/>
              <a:t>Can use whitelisted .NET types</a:t>
            </a:r>
          </a:p>
        </p:txBody>
      </p:sp>
      <p:sp>
        <p:nvSpPr>
          <p:cNvPr id="8" name="Text Placeholder 7">
            <a:extLst>
              <a:ext uri="{FF2B5EF4-FFF2-40B4-BE49-F238E27FC236}">
                <a16:creationId xmlns:a16="http://schemas.microsoft.com/office/drawing/2014/main" id="{2CCFFA14-8A98-374E-BC9D-50AB2B4F34E1}"/>
              </a:ext>
            </a:extLst>
          </p:cNvPr>
          <p:cNvSpPr>
            <a:spLocks noGrp="1"/>
          </p:cNvSpPr>
          <p:nvPr>
            <p:ph type="body" sz="quarter" idx="11"/>
          </p:nvPr>
        </p:nvSpPr>
        <p:spPr>
          <a:xfrm>
            <a:off x="6231980" y="747216"/>
            <a:ext cx="5647786" cy="1815882"/>
          </a:xfrm>
        </p:spPr>
        <p:txBody>
          <a:bodyPr/>
          <a:lstStyle/>
          <a:p>
            <a:pPr lvl="0">
              <a:buClr>
                <a:srgbClr val="353535"/>
              </a:buClr>
            </a:pPr>
            <a:r>
              <a:rPr lang="en-US" sz="2200" dirty="0">
                <a:gradFill>
                  <a:gsLst>
                    <a:gs pos="1250">
                      <a:srgbClr val="353535"/>
                    </a:gs>
                    <a:gs pos="100000">
                      <a:srgbClr val="353535"/>
                    </a:gs>
                  </a:gsLst>
                  <a:lin ang="5400000" scaled="0"/>
                </a:gradFill>
              </a:rPr>
              <a:t>Keep secrets and “magic” strings out of policies</a:t>
            </a:r>
          </a:p>
          <a:p>
            <a:pPr lvl="0">
              <a:buClr>
                <a:srgbClr val="353535"/>
              </a:buClr>
            </a:pPr>
            <a:r>
              <a:rPr lang="en-US" sz="2200" dirty="0">
                <a:gradFill>
                  <a:gsLst>
                    <a:gs pos="1250">
                      <a:srgbClr val="353535"/>
                    </a:gs>
                    <a:gs pos="100000">
                      <a:srgbClr val="353535"/>
                    </a:gs>
                  </a:gsLst>
                  <a:lin ang="5400000" scaled="0"/>
                </a:gradFill>
              </a:rPr>
              <a:t>Add semantics, if named well</a:t>
            </a:r>
          </a:p>
          <a:p>
            <a:pPr lvl="0">
              <a:buClr>
                <a:srgbClr val="353535"/>
              </a:buClr>
            </a:pPr>
            <a:r>
              <a:rPr lang="en-US" sz="2200" dirty="0">
                <a:gradFill>
                  <a:gsLst>
                    <a:gs pos="1250">
                      <a:srgbClr val="353535"/>
                    </a:gs>
                    <a:gs pos="100000">
                      <a:srgbClr val="353535"/>
                    </a:gs>
                  </a:gsLst>
                  <a:lin ang="5400000" scaled="0"/>
                </a:gradFill>
              </a:rPr>
              <a:t>Enable a single point of change</a:t>
            </a:r>
          </a:p>
          <a:p>
            <a:pPr lvl="0">
              <a:buClr>
                <a:srgbClr val="353535"/>
              </a:buClr>
            </a:pPr>
            <a:r>
              <a:rPr lang="en-US" sz="2200" dirty="0">
                <a:gradFill>
                  <a:gsLst>
                    <a:gs pos="1250">
                      <a:srgbClr val="353535"/>
                    </a:gs>
                    <a:gs pos="100000">
                      <a:srgbClr val="353535"/>
                    </a:gs>
                  </a:gsLst>
                  <a:lin ang="5400000" scaled="0"/>
                </a:gradFill>
              </a:rPr>
              <a:t>Provide environment-specific values</a:t>
            </a:r>
          </a:p>
        </p:txBody>
      </p:sp>
      <p:sp>
        <p:nvSpPr>
          <p:cNvPr id="11" name="Right Arrow 10"/>
          <p:cNvSpPr/>
          <p:nvPr/>
        </p:nvSpPr>
        <p:spPr bwMode="auto">
          <a:xfrm>
            <a:off x="326353" y="3519201"/>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Right Arrow 19"/>
          <p:cNvSpPr/>
          <p:nvPr/>
        </p:nvSpPr>
        <p:spPr bwMode="auto">
          <a:xfrm>
            <a:off x="664281" y="3972044"/>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ight Arrow 20"/>
          <p:cNvSpPr/>
          <p:nvPr/>
        </p:nvSpPr>
        <p:spPr bwMode="auto">
          <a:xfrm>
            <a:off x="1050521" y="4644053"/>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ight Arrow 21"/>
          <p:cNvSpPr/>
          <p:nvPr/>
        </p:nvSpPr>
        <p:spPr bwMode="auto">
          <a:xfrm>
            <a:off x="1051366" y="4886371"/>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ight Arrow 22"/>
          <p:cNvSpPr/>
          <p:nvPr/>
        </p:nvSpPr>
        <p:spPr bwMode="auto">
          <a:xfrm rot="16200000">
            <a:off x="4940955" y="5343417"/>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417BBEB1-595A-EF4F-AAB3-31A8DA71C0E2}"/>
              </a:ext>
            </a:extLst>
          </p:cNvPr>
          <p:cNvSpPr txBox="1"/>
          <p:nvPr/>
        </p:nvSpPr>
        <p:spPr>
          <a:xfrm>
            <a:off x="93579" y="38909"/>
            <a:ext cx="6775188" cy="787908"/>
          </a:xfrm>
          <a:prstGeom prst="rect">
            <a:avLst/>
          </a:prstGeom>
          <a:noFill/>
        </p:spPr>
        <p:txBody>
          <a:bodyPr wrap="none" lIns="182880" tIns="146304" rIns="182880" bIns="146304" rtlCol="0">
            <a:spAutoFit/>
          </a:bodyPr>
          <a:lstStyle/>
          <a:p>
            <a:pPr lvl="0" defTabSz="914400">
              <a:defRPr/>
            </a:pPr>
            <a:r>
              <a:rPr lang="en-US" sz="3200" dirty="0"/>
              <a:t>In what language do we code policies?</a:t>
            </a:r>
          </a:p>
        </p:txBody>
      </p:sp>
    </p:spTree>
    <p:extLst>
      <p:ext uri="{BB962C8B-B14F-4D97-AF65-F5344CB8AC3E}">
        <p14:creationId xmlns:p14="http://schemas.microsoft.com/office/powerpoint/2010/main" val="1652288379"/>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38504" y="1327831"/>
            <a:ext cx="10731890" cy="4739759"/>
          </a:xfrm>
        </p:spPr>
        <p:txBody>
          <a:bodyPr vert="horz" wrap="square" lIns="0" tIns="0" rIns="0" bIns="0" rtlCol="0" anchor="t">
            <a:spAutoFit/>
          </a:bodyPr>
          <a:lstStyle/>
          <a:p>
            <a:r>
              <a:rPr lang="en-US" sz="2000">
                <a:latin typeface="Consolas"/>
              </a:rPr>
              <a:t>&lt;</a:t>
            </a:r>
            <a:r>
              <a:rPr lang="en-US" sz="2000">
                <a:solidFill>
                  <a:srgbClr val="00B0F0"/>
                </a:solidFill>
                <a:latin typeface="Consolas"/>
              </a:rPr>
              <a:t>policies</a:t>
            </a:r>
            <a:r>
              <a:rPr lang="en-US" sz="2000">
                <a:latin typeface="Consolas"/>
              </a:rPr>
              <a:t>&gt;</a:t>
            </a:r>
            <a:endParaRPr lang="en-US" sz="2000"/>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set-backend-service</a:t>
            </a:r>
            <a:r>
              <a:rPr lang="en-US" sz="2000">
                <a:latin typeface="Consolas"/>
              </a:rPr>
              <a:t> </a:t>
            </a:r>
            <a:r>
              <a:rPr lang="en-US" sz="2000">
                <a:solidFill>
                  <a:schemeClr val="bg2">
                    <a:lumMod val="40000"/>
                    <a:lumOff val="60000"/>
                  </a:schemeClr>
                </a:solidFill>
                <a:latin typeface="Consolas"/>
              </a:rPr>
              <a:t>base-url</a:t>
            </a:r>
            <a:r>
              <a:rPr lang="en-US" sz="2000">
                <a:latin typeface="Consolas"/>
              </a:rPr>
              <a:t>="</a:t>
            </a:r>
            <a:r>
              <a:rPr lang="en-US" sz="2000">
                <a:solidFill>
                  <a:schemeClr val="accent5">
                    <a:lumMod val="40000"/>
                    <a:lumOff val="60000"/>
                  </a:schemeClr>
                </a:solidFill>
                <a:latin typeface="Consolas"/>
              </a:rPr>
              <a:t>{{AKSBackendUrl}}/payments/</a:t>
            </a:r>
            <a:r>
              <a:rPr lang="en-US" sz="2000">
                <a:latin typeface="Consolas"/>
              </a:rPr>
              <a:t>" /&gt;</a:t>
            </a:r>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&lt;/</a:t>
            </a:r>
            <a:r>
              <a:rPr lang="en-US" sz="2000">
                <a:solidFill>
                  <a:srgbClr val="00B0F0"/>
                </a:solidFill>
                <a:latin typeface="Consolas"/>
              </a:rPr>
              <a:t>policies</a:t>
            </a:r>
            <a:r>
              <a:rPr lang="en-US" sz="2000">
                <a:latin typeface="Consolas"/>
              </a:rPr>
              <a:t>&gt;</a:t>
            </a:r>
            <a:endParaRPr lang="en-US" sz="2000"/>
          </a:p>
          <a:p>
            <a:endParaRPr lang="en-US" sz="2000">
              <a:solidFill>
                <a:schemeClr val="accent1"/>
              </a:solidFill>
            </a:endParaRPr>
          </a:p>
        </p:txBody>
      </p:sp>
      <p:sp>
        <p:nvSpPr>
          <p:cNvPr id="3" name="Title 1">
            <a:extLst>
              <a:ext uri="{FF2B5EF4-FFF2-40B4-BE49-F238E27FC236}">
                <a16:creationId xmlns:a16="http://schemas.microsoft.com/office/drawing/2014/main" id="{3A0AA44F-01B4-4045-AA94-E1DC8C683E42}"/>
              </a:ext>
            </a:extLst>
          </p:cNvPr>
          <p:cNvSpPr>
            <a:spLocks noGrp="1"/>
          </p:cNvSpPr>
          <p:nvPr>
            <p:ph type="title"/>
          </p:nvPr>
        </p:nvSpPr>
        <p:spPr>
          <a:xfrm>
            <a:off x="588263" y="457200"/>
            <a:ext cx="11018520" cy="553998"/>
          </a:xfrm>
        </p:spPr>
        <p:txBody>
          <a:bodyPr/>
          <a:lstStyle/>
          <a:p>
            <a:r>
              <a:rPr lang="en-US">
                <a:cs typeface="Segoe UI"/>
              </a:rPr>
              <a:t>Basic API policy</a:t>
            </a:r>
            <a:endParaRPr lang="en-US"/>
          </a:p>
        </p:txBody>
      </p:sp>
    </p:spTree>
    <p:extLst>
      <p:ext uri="{BB962C8B-B14F-4D97-AF65-F5344CB8AC3E}">
        <p14:creationId xmlns:p14="http://schemas.microsoft.com/office/powerpoint/2010/main" val="1429727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1274544"/>
            <a:ext cx="10731890" cy="4001095"/>
          </a:xfrm>
        </p:spPr>
        <p:txBody>
          <a:bodyPr vert="horz" wrap="square" lIns="0" tIns="0" rIns="0" bIns="0" rtlCol="0" anchor="t">
            <a:spAutoFit/>
          </a:bodyPr>
          <a:lstStyle/>
          <a:p>
            <a:r>
              <a:rPr lang="en-US" sz="2000" dirty="0">
                <a:latin typeface="Consolas"/>
              </a:rPr>
              <a:t>&lt;</a:t>
            </a:r>
            <a:r>
              <a:rPr lang="en-US" sz="2000" dirty="0">
                <a:solidFill>
                  <a:srgbClr val="00B0F0"/>
                </a:solidFill>
                <a:latin typeface="Consolas"/>
              </a:rPr>
              <a:t>choose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when </a:t>
            </a:r>
            <a:r>
              <a:rPr lang="en-US" sz="2000" dirty="0">
                <a:solidFill>
                  <a:schemeClr val="accent2">
                    <a:lumMod val="40000"/>
                    <a:lumOff val="60000"/>
                  </a:schemeClr>
                </a:solidFill>
                <a:latin typeface="Consolas"/>
              </a:rPr>
              <a:t>condition</a:t>
            </a:r>
            <a:r>
              <a:rPr lang="en-US" sz="2000" dirty="0">
                <a:latin typeface="Consolas"/>
              </a:rPr>
              <a:t>=”</a:t>
            </a:r>
            <a:r>
              <a:rPr lang="en-US" sz="2000" dirty="0">
                <a:solidFill>
                  <a:schemeClr val="accent5">
                    <a:lumMod val="40000"/>
                    <a:lumOff val="60000"/>
                  </a:schemeClr>
                </a:solidFill>
                <a:latin typeface="Consolas"/>
              </a:rPr>
              <a:t>BOOLEAN</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return-response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set-status</a:t>
            </a:r>
            <a:r>
              <a:rPr lang="en-US" sz="2000" dirty="0">
                <a:latin typeface="Consolas"/>
              </a:rPr>
              <a:t> </a:t>
            </a:r>
            <a:r>
              <a:rPr lang="en-US" sz="2000" dirty="0">
                <a:solidFill>
                  <a:schemeClr val="accent2">
                    <a:lumMod val="40000"/>
                    <a:lumOff val="60000"/>
                  </a:schemeClr>
                </a:solidFill>
                <a:latin typeface="Consolas"/>
              </a:rPr>
              <a:t>code</a:t>
            </a:r>
            <a:r>
              <a:rPr lang="en-US" sz="2000" dirty="0">
                <a:latin typeface="Consolas"/>
              </a:rPr>
              <a:t>="</a:t>
            </a:r>
            <a:r>
              <a:rPr lang="en-US" sz="2000" dirty="0">
                <a:solidFill>
                  <a:schemeClr val="accent5">
                    <a:lumMod val="40000"/>
                    <a:lumOff val="60000"/>
                  </a:schemeClr>
                </a:solidFill>
                <a:latin typeface="Consolas"/>
              </a:rPr>
              <a:t>400</a:t>
            </a:r>
            <a:r>
              <a:rPr lang="en-US" sz="2000" dirty="0">
                <a:latin typeface="Consolas"/>
              </a:rPr>
              <a:t>" </a:t>
            </a:r>
            <a:r>
              <a:rPr lang="en-US" sz="2000" dirty="0">
                <a:solidFill>
                  <a:schemeClr val="accent2">
                    <a:lumMod val="40000"/>
                    <a:lumOff val="60000"/>
                  </a:schemeClr>
                </a:solidFill>
                <a:latin typeface="Consolas"/>
              </a:rPr>
              <a:t>reason</a:t>
            </a:r>
            <a:r>
              <a:rPr lang="en-US" sz="2000" dirty="0">
                <a:latin typeface="Consolas"/>
              </a:rPr>
              <a:t>="</a:t>
            </a:r>
            <a:r>
              <a:rPr lang="en-US" sz="2000" dirty="0">
                <a:solidFill>
                  <a:schemeClr val="accent5">
                    <a:lumMod val="40000"/>
                    <a:lumOff val="60000"/>
                  </a:schemeClr>
                </a:solidFill>
                <a:latin typeface="Consolas"/>
              </a:rPr>
              <a:t>Bad Request</a:t>
            </a:r>
            <a:r>
              <a:rPr lang="en-US" sz="2000" dirty="0">
                <a:latin typeface="Consolas"/>
              </a:rPr>
              <a:t>" /&gt;</a:t>
            </a:r>
            <a:endParaRPr lang="en-US" dirty="0"/>
          </a:p>
          <a:p>
            <a:r>
              <a:rPr lang="en-US" sz="2000" dirty="0">
                <a:latin typeface="Consolas"/>
              </a:rPr>
              <a:t>            &lt;</a:t>
            </a:r>
            <a:r>
              <a:rPr lang="en-US" sz="2000" dirty="0">
                <a:solidFill>
                  <a:srgbClr val="00B0F0"/>
                </a:solidFill>
                <a:latin typeface="Consolas"/>
              </a:rPr>
              <a:t>set-header</a:t>
            </a:r>
            <a:r>
              <a:rPr lang="en-US" sz="2000" dirty="0">
                <a:latin typeface="Consolas"/>
              </a:rPr>
              <a:t> </a:t>
            </a:r>
            <a:r>
              <a:rPr lang="en-US" sz="2000" dirty="0">
                <a:solidFill>
                  <a:schemeClr val="accent2">
                    <a:lumMod val="40000"/>
                    <a:lumOff val="60000"/>
                  </a:schemeClr>
                </a:solidFill>
                <a:latin typeface="Consolas"/>
              </a:rPr>
              <a:t>name</a:t>
            </a:r>
            <a:r>
              <a:rPr lang="en-US" sz="2000" dirty="0">
                <a:latin typeface="Consolas"/>
              </a:rPr>
              <a:t>="</a:t>
            </a:r>
            <a:r>
              <a:rPr lang="en-US" sz="2000" dirty="0">
                <a:solidFill>
                  <a:schemeClr val="accent5">
                    <a:lumMod val="40000"/>
                    <a:lumOff val="60000"/>
                  </a:schemeClr>
                </a:solidFill>
                <a:latin typeface="Consolas"/>
              </a:rPr>
              <a:t>Content-Type</a:t>
            </a:r>
            <a:r>
              <a:rPr lang="en-US" sz="2000" dirty="0">
                <a:latin typeface="Consolas"/>
              </a:rPr>
              <a:t>" </a:t>
            </a:r>
            <a:r>
              <a:rPr lang="en-US" sz="2000" dirty="0">
                <a:solidFill>
                  <a:schemeClr val="accent2">
                    <a:lumMod val="40000"/>
                    <a:lumOff val="60000"/>
                  </a:schemeClr>
                </a:solidFill>
                <a:latin typeface="Consolas"/>
              </a:rPr>
              <a:t>exists-action</a:t>
            </a:r>
            <a:r>
              <a:rPr lang="en-US" sz="2000" dirty="0">
                <a:latin typeface="Consolas"/>
              </a:rPr>
              <a:t>="</a:t>
            </a:r>
            <a:r>
              <a:rPr lang="en-US" sz="2000" dirty="0">
                <a:solidFill>
                  <a:schemeClr val="accent5">
                    <a:lumMod val="40000"/>
                    <a:lumOff val="60000"/>
                  </a:schemeClr>
                </a:solidFill>
                <a:latin typeface="Consolas"/>
              </a:rPr>
              <a:t>override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value</a:t>
            </a:r>
            <a:r>
              <a:rPr lang="en-US" sz="2000" dirty="0">
                <a:latin typeface="Consolas"/>
              </a:rPr>
              <a:t>&gt;application/</a:t>
            </a:r>
            <a:r>
              <a:rPr lang="en-US" sz="2000" dirty="0" err="1">
                <a:latin typeface="Consolas"/>
              </a:rPr>
              <a:t>json;charset</a:t>
            </a:r>
            <a:r>
              <a:rPr lang="en-US" sz="2000" dirty="0">
                <a:latin typeface="Consolas"/>
              </a:rPr>
              <a:t>=UTF-8&lt;/</a:t>
            </a:r>
            <a:r>
              <a:rPr lang="en-US" sz="2000" dirty="0">
                <a:solidFill>
                  <a:srgbClr val="00B0F0"/>
                </a:solidFill>
                <a:latin typeface="Consolas"/>
              </a:rPr>
              <a:t>value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set-header</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set-body</a:t>
            </a:r>
            <a:r>
              <a:rPr lang="en-US" sz="2000" dirty="0">
                <a:latin typeface="Consolas"/>
              </a:rPr>
              <a:t>&gt;{"kind": "unsupported"}&lt;/</a:t>
            </a:r>
            <a:r>
              <a:rPr lang="en-US" sz="2000" dirty="0">
                <a:solidFill>
                  <a:srgbClr val="00B0F0"/>
                </a:solidFill>
                <a:latin typeface="Consolas"/>
              </a:rPr>
              <a:t>set-body</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return-response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when</a:t>
            </a:r>
            <a:r>
              <a:rPr lang="en-US" sz="2000" dirty="0">
                <a:latin typeface="Consolas"/>
              </a:rPr>
              <a:t>&gt;</a:t>
            </a:r>
            <a:endParaRPr lang="en-US" dirty="0"/>
          </a:p>
          <a:p>
            <a:r>
              <a:rPr lang="en-US" sz="2000" dirty="0">
                <a:latin typeface="Consolas"/>
              </a:rPr>
              <a:t>&lt;/</a:t>
            </a:r>
            <a:r>
              <a:rPr lang="en-US" sz="2000" dirty="0">
                <a:solidFill>
                  <a:srgbClr val="00B0F0"/>
                </a:solidFill>
                <a:latin typeface="Consolas"/>
              </a:rPr>
              <a:t>choose</a:t>
            </a:r>
            <a:r>
              <a:rPr lang="en-US" sz="2000" dirty="0">
                <a:latin typeface="Consolas"/>
              </a:rPr>
              <a:t>&gt;</a:t>
            </a:r>
            <a:endParaRPr lang="en-US" dirty="0"/>
          </a:p>
        </p:txBody>
      </p:sp>
      <p:sp>
        <p:nvSpPr>
          <p:cNvPr id="2" name="Title 1">
            <a:extLst>
              <a:ext uri="{FF2B5EF4-FFF2-40B4-BE49-F238E27FC236}">
                <a16:creationId xmlns:a16="http://schemas.microsoft.com/office/drawing/2014/main" id="{4587FEE1-DCF2-4B65-9D21-30D5198819CC}"/>
              </a:ext>
            </a:extLst>
          </p:cNvPr>
          <p:cNvSpPr>
            <a:spLocks noGrp="1"/>
          </p:cNvSpPr>
          <p:nvPr>
            <p:ph type="title"/>
          </p:nvPr>
        </p:nvSpPr>
        <p:spPr>
          <a:xfrm>
            <a:off x="588263" y="457200"/>
            <a:ext cx="11018520" cy="553998"/>
          </a:xfrm>
        </p:spPr>
        <p:txBody>
          <a:bodyPr/>
          <a:lstStyle/>
          <a:p>
            <a:r>
              <a:rPr lang="en-US">
                <a:cs typeface="Segoe UI"/>
              </a:rPr>
              <a:t>Mock template to include</a:t>
            </a:r>
            <a:endParaRPr lang="en-US"/>
          </a:p>
        </p:txBody>
      </p:sp>
    </p:spTree>
    <p:extLst>
      <p:ext uri="{BB962C8B-B14F-4D97-AF65-F5344CB8AC3E}">
        <p14:creationId xmlns:p14="http://schemas.microsoft.com/office/powerpoint/2010/main" val="4045643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again ... </a:t>
            </a:r>
          </a:p>
        </p:txBody>
      </p:sp>
    </p:spTree>
    <p:extLst>
      <p:ext uri="{BB962C8B-B14F-4D97-AF65-F5344CB8AC3E}">
        <p14:creationId xmlns:p14="http://schemas.microsoft.com/office/powerpoint/2010/main" val="273586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E0A7F-605D-1846-8233-A45BE701119C}"/>
              </a:ext>
            </a:extLst>
          </p:cNvPr>
          <p:cNvSpPr/>
          <p:nvPr/>
        </p:nvSpPr>
        <p:spPr>
          <a:xfrm>
            <a:off x="408709" y="736456"/>
            <a:ext cx="11333018" cy="1323439"/>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5: </a:t>
            </a:r>
            <a:r>
              <a:rPr lang="nb-NO" sz="2000" b="1" dirty="0" err="1">
                <a:solidFill>
                  <a:srgbClr val="24292E"/>
                </a:solidFill>
                <a:latin typeface="-apple-system"/>
              </a:rPr>
              <a:t>Mock</a:t>
            </a:r>
            <a:r>
              <a:rPr lang="nb-NO" sz="2000" b="1" dirty="0">
                <a:solidFill>
                  <a:srgbClr val="24292E"/>
                </a:solidFill>
                <a:latin typeface="-apple-system"/>
              </a:rPr>
              <a:t> </a:t>
            </a:r>
            <a:r>
              <a:rPr lang="nb-NO" sz="2000" b="1" dirty="0" err="1">
                <a:solidFill>
                  <a:srgbClr val="24292E"/>
                </a:solidFill>
                <a:latin typeface="-apple-system"/>
              </a:rPr>
              <a:t>the</a:t>
            </a:r>
            <a:r>
              <a:rPr lang="nb-NO" sz="2000" b="1" dirty="0">
                <a:solidFill>
                  <a:srgbClr val="24292E"/>
                </a:solidFill>
                <a:latin typeface="-apple-system"/>
              </a:rPr>
              <a:t> </a:t>
            </a:r>
            <a:r>
              <a:rPr lang="nb-NO" sz="2000" b="1" dirty="0" err="1">
                <a:solidFill>
                  <a:srgbClr val="24292E"/>
                </a:solidFill>
                <a:latin typeface="-apple-system"/>
              </a:rPr>
              <a:t>payments</a:t>
            </a:r>
            <a:r>
              <a:rPr lang="nb-NO" sz="2000" b="1" dirty="0">
                <a:solidFill>
                  <a:srgbClr val="24292E"/>
                </a:solidFill>
                <a:latin typeface="-apple-system"/>
              </a:rPr>
              <a:t> API</a:t>
            </a:r>
          </a:p>
          <a:p>
            <a:r>
              <a:rPr lang="nb-NO" sz="2000" dirty="0">
                <a:solidFill>
                  <a:srgbClr val="24292E"/>
                </a:solidFill>
                <a:latin typeface="-apple-system"/>
              </a:rPr>
              <a:t>The </a:t>
            </a:r>
            <a:r>
              <a:rPr lang="nb-NO" sz="2000" dirty="0" err="1">
                <a:solidFill>
                  <a:srgbClr val="24292E"/>
                </a:solidFill>
                <a:latin typeface="-apple-system"/>
              </a:rPr>
              <a:t>payments</a:t>
            </a:r>
            <a:r>
              <a:rPr lang="nb-NO" sz="2000" dirty="0">
                <a:solidFill>
                  <a:srgbClr val="24292E"/>
                </a:solidFill>
                <a:latin typeface="-apple-system"/>
              </a:rPr>
              <a:t> API </a:t>
            </a:r>
            <a:r>
              <a:rPr lang="nb-NO" sz="2000" dirty="0" err="1">
                <a:solidFill>
                  <a:srgbClr val="24292E"/>
                </a:solidFill>
                <a:latin typeface="-apple-system"/>
              </a:rPr>
              <a:t>doesn't</a:t>
            </a:r>
            <a:r>
              <a:rPr lang="nb-NO" sz="2000" dirty="0">
                <a:solidFill>
                  <a:srgbClr val="24292E"/>
                </a:solidFill>
                <a:latin typeface="-apple-system"/>
              </a:rPr>
              <a:t> have an </a:t>
            </a:r>
            <a:r>
              <a:rPr lang="nb-NO" sz="2000" dirty="0" err="1">
                <a:solidFill>
                  <a:srgbClr val="24292E"/>
                </a:solidFill>
                <a:latin typeface="-apple-system"/>
              </a:rPr>
              <a:t>implementation</a:t>
            </a:r>
            <a:r>
              <a:rPr lang="nb-NO" sz="2000" dirty="0">
                <a:solidFill>
                  <a:srgbClr val="24292E"/>
                </a:solidFill>
                <a:latin typeface="-apple-system"/>
              </a:rPr>
              <a:t> </a:t>
            </a:r>
            <a:r>
              <a:rPr lang="nb-NO" sz="2000" dirty="0" err="1">
                <a:solidFill>
                  <a:srgbClr val="24292E"/>
                </a:solidFill>
                <a:latin typeface="-apple-system"/>
              </a:rPr>
              <a:t>yet</a:t>
            </a:r>
            <a:r>
              <a:rPr lang="nb-NO" sz="2000" dirty="0">
                <a:solidFill>
                  <a:srgbClr val="24292E"/>
                </a:solidFill>
                <a:latin typeface="-apple-system"/>
              </a:rPr>
              <a:t>. In </a:t>
            </a:r>
            <a:r>
              <a:rPr lang="nb-NO" sz="2000" dirty="0" err="1">
                <a:solidFill>
                  <a:srgbClr val="24292E"/>
                </a:solidFill>
                <a:latin typeface="-apple-system"/>
              </a:rPr>
              <a:t>this</a:t>
            </a:r>
            <a:r>
              <a:rPr lang="nb-NO" sz="2000" dirty="0">
                <a:solidFill>
                  <a:srgbClr val="24292E"/>
                </a:solidFill>
                <a:latin typeface="-apple-system"/>
              </a:rPr>
              <a:t> </a:t>
            </a:r>
            <a:r>
              <a:rPr lang="nb-NO" sz="2000" dirty="0" err="1">
                <a:solidFill>
                  <a:srgbClr val="24292E"/>
                </a:solidFill>
                <a:latin typeface="-apple-system"/>
              </a:rPr>
              <a:t>task</a:t>
            </a:r>
            <a:r>
              <a:rPr lang="nb-NO" sz="2000" dirty="0">
                <a:solidFill>
                  <a:srgbClr val="24292E"/>
                </a:solidFill>
                <a:latin typeface="-apple-system"/>
              </a:rPr>
              <a: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mock</a:t>
            </a:r>
            <a:r>
              <a:rPr lang="nb-NO" sz="2000" dirty="0">
                <a:solidFill>
                  <a:srgbClr val="24292E"/>
                </a:solidFill>
                <a:latin typeface="-apple-system"/>
              </a:rPr>
              <a:t> </a:t>
            </a:r>
            <a:r>
              <a:rPr lang="nb-NO" sz="2000" dirty="0" err="1">
                <a:solidFill>
                  <a:srgbClr val="24292E"/>
                </a:solidFill>
                <a:latin typeface="-apple-system"/>
              </a:rPr>
              <a:t>its</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with</a:t>
            </a:r>
            <a:r>
              <a:rPr lang="nb-NO" sz="2000" dirty="0">
                <a:solidFill>
                  <a:srgbClr val="24292E"/>
                </a:solidFill>
                <a:latin typeface="-apple-system"/>
              </a:rPr>
              <a:t> </a:t>
            </a:r>
            <a:r>
              <a:rPr lang="nb-NO" sz="2000" dirty="0" err="1">
                <a:solidFill>
                  <a:srgbClr val="24292E"/>
                </a:solidFill>
                <a:latin typeface="-apple-system"/>
              </a:rPr>
              <a:t>policies</a:t>
            </a:r>
            <a:r>
              <a:rPr lang="nb-NO" sz="2000" dirty="0">
                <a:solidFill>
                  <a:srgbClr val="24292E"/>
                </a:solidFill>
                <a:latin typeface="-apple-system"/>
              </a:rPr>
              <a:t>. To make it </a:t>
            </a:r>
            <a:r>
              <a:rPr lang="nb-NO" sz="2000" dirty="0" err="1">
                <a:solidFill>
                  <a:srgbClr val="24292E"/>
                </a:solidFill>
                <a:latin typeface="-apple-system"/>
              </a:rPr>
              <a:t>easy</a:t>
            </a:r>
            <a:r>
              <a:rPr lang="nb-NO" sz="2000" dirty="0">
                <a:solidFill>
                  <a:srgbClr val="24292E"/>
                </a:solidFill>
                <a:latin typeface="-apple-system"/>
              </a:rPr>
              <a:t> to </a:t>
            </a:r>
            <a:r>
              <a:rPr lang="nb-NO" sz="2000" dirty="0" err="1">
                <a:solidFill>
                  <a:srgbClr val="24292E"/>
                </a:solidFill>
                <a:latin typeface="-apple-system"/>
              </a:rPr>
              <a:t>change</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text</a:t>
            </a:r>
            <a:r>
              <a:rPr lang="nb-NO" sz="2000" dirty="0">
                <a:solidFill>
                  <a:srgbClr val="24292E"/>
                </a:solidFill>
                <a:latin typeface="-apple-system"/>
              </a:rPr>
              <a:t> later,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define</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text</a:t>
            </a:r>
            <a:r>
              <a:rPr lang="nb-NO" sz="2000" dirty="0">
                <a:solidFill>
                  <a:srgbClr val="24292E"/>
                </a:solidFill>
                <a:latin typeface="-apple-system"/>
              </a:rPr>
              <a:t> as a placeholder.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use</a:t>
            </a:r>
            <a:r>
              <a:rPr lang="nb-NO" sz="2000" dirty="0">
                <a:solidFill>
                  <a:srgbClr val="24292E"/>
                </a:solidFill>
                <a:latin typeface="-apple-system"/>
              </a:rPr>
              <a:t> </a:t>
            </a:r>
            <a:r>
              <a:rPr lang="nb-NO" sz="2000" dirty="0" err="1">
                <a:solidFill>
                  <a:srgbClr val="24292E"/>
                </a:solidFill>
                <a:latin typeface="-apple-system"/>
              </a:rPr>
              <a:t>named</a:t>
            </a:r>
            <a:r>
              <a:rPr lang="nb-NO" sz="2000" dirty="0">
                <a:solidFill>
                  <a:srgbClr val="24292E"/>
                </a:solidFill>
                <a:latin typeface="-apple-system"/>
              </a:rPr>
              <a:t> </a:t>
            </a:r>
            <a:r>
              <a:rPr lang="nb-NO" sz="2000" dirty="0" err="1">
                <a:solidFill>
                  <a:srgbClr val="24292E"/>
                </a:solidFill>
                <a:latin typeface="-apple-system"/>
              </a:rPr>
              <a:t>values</a:t>
            </a:r>
            <a:r>
              <a:rPr lang="nb-NO" sz="2000" dirty="0">
                <a:solidFill>
                  <a:srgbClr val="24292E"/>
                </a:solidFill>
                <a:latin typeface="-apple-system"/>
              </a:rPr>
              <a:t> for </a:t>
            </a:r>
            <a:r>
              <a:rPr lang="nb-NO" sz="2000" dirty="0" err="1">
                <a:solidFill>
                  <a:srgbClr val="24292E"/>
                </a:solidFill>
                <a:latin typeface="-apple-system"/>
              </a:rPr>
              <a:t>that</a:t>
            </a:r>
            <a:r>
              <a:rPr lang="nb-NO" sz="2000" dirty="0">
                <a:solidFill>
                  <a:srgbClr val="24292E"/>
                </a:solidFill>
                <a:latin typeface="-apple-system"/>
              </a:rPr>
              <a:t>.</a:t>
            </a:r>
            <a:endParaRPr lang="nb-NO" sz="2000" b="0" i="0" dirty="0">
              <a:solidFill>
                <a:srgbClr val="24292E"/>
              </a:solidFill>
              <a:effectLst/>
              <a:latin typeface="-apple-system"/>
            </a:endParaRPr>
          </a:p>
        </p:txBody>
      </p:sp>
      <p:sp>
        <p:nvSpPr>
          <p:cNvPr id="7" name="Rectangle 6">
            <a:extLst>
              <a:ext uri="{FF2B5EF4-FFF2-40B4-BE49-F238E27FC236}">
                <a16:creationId xmlns:a16="http://schemas.microsoft.com/office/drawing/2014/main" id="{CFCE1835-B9B9-4548-8038-D8DDA012F4D5}"/>
              </a:ext>
            </a:extLst>
          </p:cNvPr>
          <p:cNvSpPr/>
          <p:nvPr/>
        </p:nvSpPr>
        <p:spPr>
          <a:xfrm>
            <a:off x="408709" y="2435804"/>
            <a:ext cx="11180618" cy="1631216"/>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6: </a:t>
            </a:r>
            <a:r>
              <a:rPr lang="nb-NO" sz="2000" b="1" dirty="0" err="1">
                <a:solidFill>
                  <a:srgbClr val="24292E"/>
                </a:solidFill>
                <a:latin typeface="-apple-system"/>
              </a:rPr>
              <a:t>Append</a:t>
            </a:r>
            <a:r>
              <a:rPr lang="nb-NO" sz="2000" b="1" dirty="0">
                <a:solidFill>
                  <a:srgbClr val="24292E"/>
                </a:solidFill>
                <a:latin typeface="-apple-system"/>
              </a:rPr>
              <a:t> header to </a:t>
            </a:r>
            <a:r>
              <a:rPr lang="nb-NO" sz="2000" b="1" dirty="0" err="1">
                <a:solidFill>
                  <a:srgbClr val="24292E"/>
                </a:solidFill>
                <a:latin typeface="-apple-system"/>
              </a:rPr>
              <a:t>the</a:t>
            </a:r>
            <a:r>
              <a:rPr lang="nb-NO" sz="2000" b="1" dirty="0">
                <a:solidFill>
                  <a:srgbClr val="24292E"/>
                </a:solidFill>
                <a:latin typeface="-apple-system"/>
              </a:rPr>
              <a:t> </a:t>
            </a:r>
            <a:r>
              <a:rPr lang="nb-NO" sz="2000" b="1" dirty="0" err="1">
                <a:solidFill>
                  <a:srgbClr val="24292E"/>
                </a:solidFill>
                <a:latin typeface="-apple-system"/>
              </a:rPr>
              <a:t>response</a:t>
            </a:r>
            <a:endParaRPr lang="nb-NO" sz="2000" b="1" dirty="0">
              <a:solidFill>
                <a:srgbClr val="24292E"/>
              </a:solidFill>
              <a:latin typeface="-apple-system"/>
            </a:endParaRPr>
          </a:p>
          <a:p>
            <a:r>
              <a:rPr lang="nb-NO" sz="2000" dirty="0" err="1">
                <a:solidFill>
                  <a:srgbClr val="24292E"/>
                </a:solidFill>
                <a:latin typeface="-apple-system"/>
              </a:rPr>
              <a:t>Cutomers</a:t>
            </a:r>
            <a:r>
              <a:rPr lang="nb-NO" sz="2000" dirty="0">
                <a:solidFill>
                  <a:srgbClr val="24292E"/>
                </a:solidFill>
                <a:latin typeface="-apple-system"/>
              </a:rPr>
              <a:t> </a:t>
            </a:r>
            <a:r>
              <a:rPr lang="nb-NO" sz="2000" dirty="0" err="1">
                <a:solidFill>
                  <a:srgbClr val="24292E"/>
                </a:solidFill>
                <a:latin typeface="-apple-system"/>
              </a:rPr>
              <a:t>using</a:t>
            </a:r>
            <a:r>
              <a:rPr lang="nb-NO" sz="2000" dirty="0">
                <a:solidFill>
                  <a:srgbClr val="24292E"/>
                </a:solidFill>
                <a:latin typeface="-apple-system"/>
              </a:rPr>
              <a:t> </a:t>
            </a:r>
            <a:r>
              <a:rPr lang="nb-NO" sz="2000" dirty="0" err="1">
                <a:solidFill>
                  <a:srgbClr val="24292E"/>
                </a:solidFill>
                <a:latin typeface="-apple-system"/>
              </a:rPr>
              <a:t>our</a:t>
            </a:r>
            <a:r>
              <a:rPr lang="nb-NO" sz="2000" dirty="0">
                <a:solidFill>
                  <a:srgbClr val="24292E"/>
                </a:solidFill>
                <a:latin typeface="-apple-system"/>
              </a:rPr>
              <a:t> API Management </a:t>
            </a:r>
            <a:r>
              <a:rPr lang="nb-NO" sz="2000" dirty="0" err="1">
                <a:solidFill>
                  <a:srgbClr val="24292E"/>
                </a:solidFill>
                <a:latin typeface="-apple-system"/>
              </a:rPr>
              <a:t>instance</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need</a:t>
            </a:r>
            <a:r>
              <a:rPr lang="nb-NO" sz="2000" dirty="0">
                <a:solidFill>
                  <a:srgbClr val="24292E"/>
                </a:solidFill>
                <a:latin typeface="-apple-system"/>
              </a:rPr>
              <a:t> to </a:t>
            </a:r>
            <a:r>
              <a:rPr lang="nb-NO" sz="2000" dirty="0" err="1">
                <a:solidFill>
                  <a:srgbClr val="24292E"/>
                </a:solidFill>
                <a:latin typeface="-apple-system"/>
              </a:rPr>
              <a:t>pay</a:t>
            </a:r>
            <a:r>
              <a:rPr lang="nb-NO" sz="2000" dirty="0">
                <a:solidFill>
                  <a:srgbClr val="24292E"/>
                </a:solidFill>
                <a:latin typeface="-apple-system"/>
              </a:rPr>
              <a:t> for </a:t>
            </a:r>
            <a:r>
              <a:rPr lang="nb-NO" sz="2000" dirty="0" err="1">
                <a:solidFill>
                  <a:srgbClr val="24292E"/>
                </a:solidFill>
                <a:latin typeface="-apple-system"/>
              </a:rPr>
              <a:t>the</a:t>
            </a:r>
            <a:r>
              <a:rPr lang="nb-NO" sz="2000" dirty="0">
                <a:solidFill>
                  <a:srgbClr val="24292E"/>
                </a:solidFill>
                <a:latin typeface="-apple-system"/>
              </a:rPr>
              <a:t> services </a:t>
            </a:r>
            <a:r>
              <a:rPr lang="nb-NO" sz="2000" dirty="0" err="1">
                <a:solidFill>
                  <a:srgbClr val="24292E"/>
                </a:solidFill>
                <a:latin typeface="-apple-system"/>
              </a:rPr>
              <a:t>they</a:t>
            </a:r>
            <a:r>
              <a:rPr lang="nb-NO" sz="2000" dirty="0">
                <a:solidFill>
                  <a:srgbClr val="24292E"/>
                </a:solidFill>
                <a:latin typeface="-apple-system"/>
              </a:rPr>
              <a:t> </a:t>
            </a:r>
            <a:r>
              <a:rPr lang="nb-NO" sz="2000" dirty="0" err="1">
                <a:solidFill>
                  <a:srgbClr val="24292E"/>
                </a:solidFill>
                <a:latin typeface="-apple-system"/>
              </a:rPr>
              <a:t>use</a:t>
            </a:r>
            <a:r>
              <a:rPr lang="nb-NO" sz="2000" dirty="0">
                <a:solidFill>
                  <a:srgbClr val="24292E"/>
                </a:solidFill>
                <a:latin typeface="-apple-system"/>
              </a:rPr>
              <a:t>. </a:t>
            </a:r>
            <a:r>
              <a:rPr lang="nb-NO" sz="2000" dirty="0" err="1">
                <a:solidFill>
                  <a:srgbClr val="24292E"/>
                </a:solidFill>
                <a:latin typeface="-apple-system"/>
              </a:rPr>
              <a:t>Once</a:t>
            </a:r>
            <a:r>
              <a:rPr lang="nb-NO" sz="2000" dirty="0">
                <a:solidFill>
                  <a:srgbClr val="24292E"/>
                </a:solidFill>
                <a:latin typeface="-apple-system"/>
              </a:rPr>
              <a:t> a </a:t>
            </a:r>
            <a:r>
              <a:rPr lang="nb-NO" sz="2000" dirty="0" err="1">
                <a:solidFill>
                  <a:srgbClr val="24292E"/>
                </a:solidFill>
                <a:latin typeface="-apple-system"/>
              </a:rPr>
              <a:t>month</a:t>
            </a:r>
            <a:r>
              <a:rPr lang="nb-NO" sz="2000" dirty="0">
                <a:solidFill>
                  <a:srgbClr val="24292E"/>
                </a:solidFill>
                <a:latin typeface="-apple-system"/>
              </a:rPr>
              <a:t>, </a:t>
            </a:r>
            <a:r>
              <a:rPr lang="nb-NO" sz="2000" dirty="0" err="1">
                <a:solidFill>
                  <a:srgbClr val="24292E"/>
                </a:solidFill>
                <a:latin typeface="-apple-system"/>
              </a:rPr>
              <a:t>they</a:t>
            </a:r>
            <a:r>
              <a:rPr lang="nb-NO" sz="2000" dirty="0">
                <a:solidFill>
                  <a:srgbClr val="24292E"/>
                </a:solidFill>
                <a:latin typeface="-apple-system"/>
              </a:rPr>
              <a:t> </a:t>
            </a:r>
            <a:r>
              <a:rPr lang="nb-NO" sz="2000" dirty="0" err="1">
                <a:solidFill>
                  <a:srgbClr val="24292E"/>
                </a:solidFill>
                <a:latin typeface="-apple-system"/>
              </a:rPr>
              <a:t>get</a:t>
            </a:r>
            <a:r>
              <a:rPr lang="nb-NO" sz="2000" dirty="0">
                <a:solidFill>
                  <a:srgbClr val="24292E"/>
                </a:solidFill>
                <a:latin typeface="-apple-system"/>
              </a:rPr>
              <a:t> a report </a:t>
            </a:r>
            <a:r>
              <a:rPr lang="nb-NO" sz="2000" dirty="0" err="1">
                <a:solidFill>
                  <a:srgbClr val="24292E"/>
                </a:solidFill>
                <a:latin typeface="-apple-system"/>
              </a:rPr>
              <a:t>about</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usage</a:t>
            </a:r>
            <a:r>
              <a:rPr lang="nb-NO" sz="2000" dirty="0">
                <a:solidFill>
                  <a:srgbClr val="24292E"/>
                </a:solidFill>
                <a:latin typeface="-apple-system"/>
              </a:rPr>
              <a:t> per </a:t>
            </a:r>
            <a:r>
              <a:rPr lang="nb-NO" sz="2000" dirty="0" err="1">
                <a:solidFill>
                  <a:srgbClr val="24292E"/>
                </a:solidFill>
                <a:latin typeface="-apple-system"/>
              </a:rPr>
              <a:t>cost</a:t>
            </a:r>
            <a:r>
              <a:rPr lang="nb-NO" sz="2000" dirty="0">
                <a:solidFill>
                  <a:srgbClr val="24292E"/>
                </a:solidFill>
                <a:latin typeface="-apple-system"/>
              </a:rPr>
              <a:t> </a:t>
            </a:r>
            <a:r>
              <a:rPr lang="nb-NO" sz="2000" dirty="0" err="1">
                <a:solidFill>
                  <a:srgbClr val="24292E"/>
                </a:solidFill>
                <a:latin typeface="-apple-system"/>
              </a:rPr>
              <a:t>center</a:t>
            </a:r>
            <a:r>
              <a:rPr lang="nb-NO" sz="2000" dirty="0">
                <a:solidFill>
                  <a:srgbClr val="24292E"/>
                </a:solidFill>
                <a:latin typeface="-apple-system"/>
              </a:rPr>
              <a:t>. The problem for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customers</a:t>
            </a:r>
            <a:r>
              <a:rPr lang="nb-NO" sz="2000" dirty="0">
                <a:solidFill>
                  <a:srgbClr val="24292E"/>
                </a:solidFill>
                <a:latin typeface="-apple-system"/>
              </a:rPr>
              <a:t> </a:t>
            </a:r>
            <a:r>
              <a:rPr lang="nb-NO" sz="2000" dirty="0" err="1">
                <a:solidFill>
                  <a:srgbClr val="24292E"/>
                </a:solidFill>
                <a:latin typeface="-apple-system"/>
              </a:rPr>
              <a:t>today</a:t>
            </a:r>
            <a:r>
              <a:rPr lang="nb-NO" sz="2000" dirty="0">
                <a:solidFill>
                  <a:srgbClr val="24292E"/>
                </a:solidFill>
                <a:latin typeface="-apple-system"/>
              </a:rPr>
              <a:t> is </a:t>
            </a:r>
            <a:r>
              <a:rPr lang="nb-NO" sz="2000" dirty="0" err="1">
                <a:solidFill>
                  <a:srgbClr val="24292E"/>
                </a:solidFill>
                <a:latin typeface="-apple-system"/>
              </a:rPr>
              <a:t>that</a:t>
            </a:r>
            <a:r>
              <a:rPr lang="nb-NO" sz="2000" dirty="0">
                <a:solidFill>
                  <a:srgbClr val="24292E"/>
                </a:solidFill>
                <a:latin typeface="-apple-system"/>
              </a:rPr>
              <a:t> </a:t>
            </a:r>
            <a:r>
              <a:rPr lang="nb-NO" sz="2000" dirty="0" err="1">
                <a:solidFill>
                  <a:srgbClr val="24292E"/>
                </a:solidFill>
                <a:latin typeface="-apple-system"/>
              </a:rPr>
              <a:t>they</a:t>
            </a:r>
            <a:r>
              <a:rPr lang="nb-NO" sz="2000" dirty="0">
                <a:solidFill>
                  <a:srgbClr val="24292E"/>
                </a:solidFill>
                <a:latin typeface="-apple-system"/>
              </a:rPr>
              <a:t> </a:t>
            </a:r>
            <a:r>
              <a:rPr lang="nb-NO" sz="2000" dirty="0" err="1">
                <a:solidFill>
                  <a:srgbClr val="24292E"/>
                </a:solidFill>
                <a:latin typeface="-apple-system"/>
              </a:rPr>
              <a:t>don’t</a:t>
            </a:r>
            <a:r>
              <a:rPr lang="nb-NO" sz="2000" dirty="0">
                <a:solidFill>
                  <a:srgbClr val="24292E"/>
                </a:solidFill>
                <a:latin typeface="-apple-system"/>
              </a:rPr>
              <a:t> </a:t>
            </a:r>
            <a:r>
              <a:rPr lang="nb-NO" sz="2000" dirty="0" err="1">
                <a:solidFill>
                  <a:srgbClr val="24292E"/>
                </a:solidFill>
                <a:latin typeface="-apple-system"/>
              </a:rPr>
              <a:t>know</a:t>
            </a:r>
            <a:r>
              <a:rPr lang="nb-NO" sz="2000" dirty="0">
                <a:solidFill>
                  <a:srgbClr val="24292E"/>
                </a:solidFill>
                <a:latin typeface="-apple-system"/>
              </a:rPr>
              <a:t> </a:t>
            </a:r>
            <a:r>
              <a:rPr lang="nb-NO" sz="2000" dirty="0" err="1">
                <a:solidFill>
                  <a:srgbClr val="24292E"/>
                </a:solidFill>
                <a:latin typeface="-apple-system"/>
              </a:rPr>
              <a:t>what</a:t>
            </a:r>
            <a:r>
              <a:rPr lang="nb-NO" sz="2000" dirty="0">
                <a:solidFill>
                  <a:srgbClr val="24292E"/>
                </a:solidFill>
                <a:latin typeface="-apple-system"/>
              </a:rPr>
              <a:t> </a:t>
            </a:r>
            <a:r>
              <a:rPr lang="nb-NO" sz="2000" dirty="0" err="1">
                <a:solidFill>
                  <a:srgbClr val="24292E"/>
                </a:solidFill>
                <a:latin typeface="-apple-system"/>
              </a:rPr>
              <a:t>cost</a:t>
            </a:r>
            <a:r>
              <a:rPr lang="nb-NO" sz="2000" dirty="0">
                <a:solidFill>
                  <a:srgbClr val="24292E"/>
                </a:solidFill>
                <a:latin typeface="-apple-system"/>
              </a:rPr>
              <a:t> </a:t>
            </a:r>
            <a:r>
              <a:rPr lang="nb-NO" sz="2000" dirty="0" err="1">
                <a:solidFill>
                  <a:srgbClr val="24292E"/>
                </a:solidFill>
                <a:latin typeface="-apple-system"/>
              </a:rPr>
              <a:t>center</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petstore</a:t>
            </a:r>
            <a:r>
              <a:rPr lang="nb-NO" sz="2000" dirty="0">
                <a:solidFill>
                  <a:srgbClr val="24292E"/>
                </a:solidFill>
                <a:latin typeface="-apple-system"/>
              </a:rPr>
              <a:t> </a:t>
            </a:r>
            <a:r>
              <a:rPr lang="nb-NO" sz="2000" dirty="0" err="1">
                <a:solidFill>
                  <a:srgbClr val="24292E"/>
                </a:solidFill>
                <a:latin typeface="-apple-system"/>
              </a:rPr>
              <a:t>belongs</a:t>
            </a:r>
            <a:r>
              <a:rPr lang="nb-NO" sz="2000" dirty="0">
                <a:solidFill>
                  <a:srgbClr val="24292E"/>
                </a:solidFill>
                <a:latin typeface="-apple-system"/>
              </a:rPr>
              <a:t> in. </a:t>
            </a:r>
            <a:r>
              <a:rPr lang="nb-NO" sz="2000" dirty="0" err="1">
                <a:solidFill>
                  <a:srgbClr val="24292E"/>
                </a:solidFill>
                <a:latin typeface="-apple-system"/>
              </a:rPr>
              <a:t>Let’s</a:t>
            </a:r>
            <a:r>
              <a:rPr lang="nb-NO" sz="2000" dirty="0">
                <a:solidFill>
                  <a:srgbClr val="24292E"/>
                </a:solidFill>
                <a:latin typeface="-apple-system"/>
              </a:rPr>
              <a:t> </a:t>
            </a:r>
            <a:r>
              <a:rPr lang="nb-NO" sz="2000" dirty="0" err="1">
                <a:solidFill>
                  <a:srgbClr val="24292E"/>
                </a:solidFill>
                <a:latin typeface="-apple-system"/>
              </a:rPr>
              <a:t>change</a:t>
            </a:r>
            <a:r>
              <a:rPr lang="nb-NO" sz="2000" dirty="0">
                <a:solidFill>
                  <a:srgbClr val="24292E"/>
                </a:solidFill>
                <a:latin typeface="-apple-system"/>
              </a:rPr>
              <a:t> </a:t>
            </a:r>
            <a:r>
              <a:rPr lang="nb-NO" sz="2000" dirty="0" err="1">
                <a:solidFill>
                  <a:srgbClr val="24292E"/>
                </a:solidFill>
                <a:latin typeface="-apple-system"/>
              </a:rPr>
              <a:t>that</a:t>
            </a:r>
            <a:r>
              <a:rPr lang="nb-NO" sz="2000" dirty="0">
                <a:solidFill>
                  <a:srgbClr val="24292E"/>
                </a:solidFill>
                <a:latin typeface="-apple-system"/>
              </a:rPr>
              <a:t> by </a:t>
            </a:r>
            <a:r>
              <a:rPr lang="nb-NO" sz="2000" dirty="0" err="1">
                <a:solidFill>
                  <a:srgbClr val="24292E"/>
                </a:solidFill>
                <a:latin typeface="-apple-system"/>
              </a:rPr>
              <a:t>appending</a:t>
            </a:r>
            <a:r>
              <a:rPr lang="nb-NO" sz="2000" dirty="0">
                <a:solidFill>
                  <a:srgbClr val="24292E"/>
                </a:solidFill>
                <a:latin typeface="-apple-system"/>
              </a:rPr>
              <a:t> a «</a:t>
            </a:r>
            <a:r>
              <a:rPr lang="nb-NO" sz="2000" dirty="0" err="1">
                <a:solidFill>
                  <a:srgbClr val="24292E"/>
                </a:solidFill>
                <a:latin typeface="-apple-system"/>
              </a:rPr>
              <a:t>CostCenter</a:t>
            </a:r>
            <a:r>
              <a:rPr lang="nb-NO" sz="2000" dirty="0">
                <a:solidFill>
                  <a:srgbClr val="24292E"/>
                </a:solidFill>
                <a:latin typeface="-apple-system"/>
              </a:rPr>
              <a:t>»-header to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The </a:t>
            </a:r>
            <a:r>
              <a:rPr lang="nb-NO" sz="2000" dirty="0" err="1">
                <a:solidFill>
                  <a:srgbClr val="24292E"/>
                </a:solidFill>
                <a:latin typeface="-apple-system"/>
              </a:rPr>
              <a:t>value</a:t>
            </a:r>
            <a:r>
              <a:rPr lang="nb-NO" sz="2000" dirty="0">
                <a:solidFill>
                  <a:srgbClr val="24292E"/>
                </a:solidFill>
                <a:latin typeface="-apple-system"/>
              </a:rPr>
              <a:t> </a:t>
            </a:r>
            <a:r>
              <a:rPr lang="nb-NO" sz="2000" dirty="0" err="1">
                <a:solidFill>
                  <a:srgbClr val="24292E"/>
                </a:solidFill>
                <a:latin typeface="-apple-system"/>
              </a:rPr>
              <a:t>can</a:t>
            </a:r>
            <a:r>
              <a:rPr lang="nb-NO" sz="2000" dirty="0">
                <a:solidFill>
                  <a:srgbClr val="24292E"/>
                </a:solidFill>
                <a:latin typeface="-apple-system"/>
              </a:rPr>
              <a:t> be </a:t>
            </a:r>
            <a:r>
              <a:rPr lang="nb-NO" sz="2000" dirty="0" err="1">
                <a:solidFill>
                  <a:srgbClr val="24292E"/>
                </a:solidFill>
                <a:latin typeface="-apple-system"/>
              </a:rPr>
              <a:t>anything</a:t>
            </a:r>
            <a:r>
              <a:rPr lang="nb-NO" sz="2000" dirty="0">
                <a:solidFill>
                  <a:srgbClr val="24292E"/>
                </a:solidFill>
                <a:latin typeface="-apple-system"/>
              </a:rPr>
              <a:t>. </a:t>
            </a:r>
            <a:endParaRPr lang="en-US" sz="2000" dirty="0"/>
          </a:p>
        </p:txBody>
      </p:sp>
      <p:sp>
        <p:nvSpPr>
          <p:cNvPr id="8" name="Rectangle 7">
            <a:extLst>
              <a:ext uri="{FF2B5EF4-FFF2-40B4-BE49-F238E27FC236}">
                <a16:creationId xmlns:a16="http://schemas.microsoft.com/office/drawing/2014/main" id="{71750D4D-D4F7-3E42-807D-951BF81ECFD7}"/>
              </a:ext>
            </a:extLst>
          </p:cNvPr>
          <p:cNvSpPr/>
          <p:nvPr/>
        </p:nvSpPr>
        <p:spPr>
          <a:xfrm>
            <a:off x="408709" y="4557881"/>
            <a:ext cx="11291454" cy="1323439"/>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7: Blacklist IPs</a:t>
            </a:r>
          </a:p>
          <a:p>
            <a:r>
              <a:rPr lang="nb-NO" sz="2000" dirty="0" err="1">
                <a:solidFill>
                  <a:srgbClr val="24292E"/>
                </a:solidFill>
                <a:latin typeface="-apple-system"/>
              </a:rPr>
              <a:t>We</a:t>
            </a:r>
            <a:r>
              <a:rPr lang="nb-NO" sz="2000" dirty="0">
                <a:solidFill>
                  <a:srgbClr val="24292E"/>
                </a:solidFill>
                <a:latin typeface="-apple-system"/>
              </a:rPr>
              <a:t> have </a:t>
            </a:r>
            <a:r>
              <a:rPr lang="nb-NO" sz="2000" dirty="0" err="1">
                <a:solidFill>
                  <a:srgbClr val="24292E"/>
                </a:solidFill>
                <a:latin typeface="-apple-system"/>
              </a:rPr>
              <a:t>one</a:t>
            </a:r>
            <a:r>
              <a:rPr lang="nb-NO" sz="2000" dirty="0">
                <a:solidFill>
                  <a:srgbClr val="24292E"/>
                </a:solidFill>
                <a:latin typeface="-apple-system"/>
              </a:rPr>
              <a:t> </a:t>
            </a:r>
            <a:r>
              <a:rPr lang="nb-NO" sz="2000" dirty="0" err="1">
                <a:solidFill>
                  <a:srgbClr val="24292E"/>
                </a:solidFill>
                <a:latin typeface="-apple-system"/>
              </a:rPr>
              <a:t>blacklisted</a:t>
            </a:r>
            <a:r>
              <a:rPr lang="nb-NO" sz="2000" dirty="0">
                <a:solidFill>
                  <a:srgbClr val="24292E"/>
                </a:solidFill>
                <a:latin typeface="-apple-system"/>
              </a:rPr>
              <a:t> IP </a:t>
            </a:r>
            <a:r>
              <a:rPr lang="nb-NO" sz="2000" dirty="0" err="1">
                <a:solidFill>
                  <a:srgbClr val="24292E"/>
                </a:solidFill>
                <a:latin typeface="-apple-system"/>
              </a:rPr>
              <a:t>address</a:t>
            </a:r>
            <a:r>
              <a:rPr lang="nb-NO" sz="2000" dirty="0">
                <a:solidFill>
                  <a:srgbClr val="24292E"/>
                </a:solidFill>
                <a:latin typeface="-apple-system"/>
              </a:rPr>
              <a:t> </a:t>
            </a:r>
            <a:r>
              <a:rPr lang="nb-NO" sz="2000" dirty="0" err="1">
                <a:solidFill>
                  <a:srgbClr val="24292E"/>
                </a:solidFill>
                <a:latin typeface="-apple-system"/>
              </a:rPr>
              <a:t>that</a:t>
            </a:r>
            <a:r>
              <a:rPr lang="nb-NO" sz="2000" dirty="0">
                <a:solidFill>
                  <a:srgbClr val="24292E"/>
                </a:solidFill>
                <a:latin typeface="-apple-system"/>
              </a:rPr>
              <a: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want</a:t>
            </a:r>
            <a:r>
              <a:rPr lang="nb-NO" sz="2000" dirty="0">
                <a:solidFill>
                  <a:srgbClr val="24292E"/>
                </a:solidFill>
                <a:latin typeface="-apple-system"/>
              </a:rPr>
              <a:t> to </a:t>
            </a:r>
            <a:r>
              <a:rPr lang="nb-NO" sz="2000" dirty="0" err="1">
                <a:solidFill>
                  <a:srgbClr val="24292E"/>
                </a:solidFill>
                <a:latin typeface="-apple-system"/>
              </a:rPr>
              <a:t>prevent</a:t>
            </a:r>
            <a:r>
              <a:rPr lang="nb-NO" sz="2000" dirty="0">
                <a:solidFill>
                  <a:srgbClr val="24292E"/>
                </a:solidFill>
                <a:latin typeface="-apple-system"/>
              </a:rPr>
              <a:t> from </a:t>
            </a:r>
            <a:r>
              <a:rPr lang="nb-NO" sz="2000" dirty="0" err="1">
                <a:solidFill>
                  <a:srgbClr val="24292E"/>
                </a:solidFill>
                <a:latin typeface="-apple-system"/>
              </a:rPr>
              <a:t>using</a:t>
            </a:r>
            <a:r>
              <a:rPr lang="nb-NO" sz="2000" dirty="0">
                <a:solidFill>
                  <a:srgbClr val="24292E"/>
                </a:solidFill>
                <a:latin typeface="-apple-system"/>
              </a:rPr>
              <a:t> all services </a:t>
            </a:r>
            <a:r>
              <a:rPr lang="nb-NO" sz="2000" dirty="0" err="1">
                <a:solidFill>
                  <a:srgbClr val="24292E"/>
                </a:solidFill>
                <a:latin typeface="-apple-system"/>
              </a:rPr>
              <a:t>coming</a:t>
            </a:r>
            <a:r>
              <a:rPr lang="nb-NO" sz="2000" dirty="0">
                <a:solidFill>
                  <a:srgbClr val="24292E"/>
                </a:solidFill>
                <a:latin typeface="-apple-system"/>
              </a:rPr>
              <a:t> </a:t>
            </a:r>
            <a:r>
              <a:rPr lang="nb-NO" sz="2000" dirty="0" err="1">
                <a:solidFill>
                  <a:srgbClr val="24292E"/>
                </a:solidFill>
                <a:latin typeface="-apple-system"/>
              </a:rPr>
              <a:t>through</a:t>
            </a:r>
            <a:r>
              <a:rPr lang="nb-NO" sz="2000" dirty="0">
                <a:solidFill>
                  <a:srgbClr val="24292E"/>
                </a:solidFill>
                <a:latin typeface="-apple-system"/>
              </a:rPr>
              <a:t> API Management.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add</a:t>
            </a:r>
            <a:r>
              <a:rPr lang="nb-NO" sz="2000" dirty="0">
                <a:solidFill>
                  <a:srgbClr val="24292E"/>
                </a:solidFill>
                <a:latin typeface="-apple-system"/>
              </a:rPr>
              <a:t> a policy to </a:t>
            </a:r>
            <a:r>
              <a:rPr lang="nb-NO" sz="2000" dirty="0" err="1">
                <a:solidFill>
                  <a:srgbClr val="24292E"/>
                </a:solidFill>
                <a:latin typeface="-apple-system"/>
              </a:rPr>
              <a:t>our</a:t>
            </a:r>
            <a:r>
              <a:rPr lang="nb-NO" sz="2000" dirty="0">
                <a:solidFill>
                  <a:srgbClr val="24292E"/>
                </a:solidFill>
                <a:latin typeface="-apple-system"/>
              </a:rPr>
              <a:t> </a:t>
            </a:r>
            <a:r>
              <a:rPr lang="nb-NO" sz="2000" dirty="0" err="1">
                <a:solidFill>
                  <a:srgbClr val="24292E"/>
                </a:solidFill>
                <a:latin typeface="-apple-system"/>
              </a:rPr>
              <a:t>instance</a:t>
            </a:r>
            <a:r>
              <a:rPr lang="nb-NO" sz="2000" dirty="0">
                <a:solidFill>
                  <a:srgbClr val="24292E"/>
                </a:solidFill>
                <a:latin typeface="-apple-system"/>
              </a:rPr>
              <a:t> </a:t>
            </a:r>
            <a:r>
              <a:rPr lang="nb-NO" sz="2000" dirty="0" err="1">
                <a:solidFill>
                  <a:srgbClr val="24292E"/>
                </a:solidFill>
                <a:latin typeface="-apple-system"/>
              </a:rPr>
              <a:t>that</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prevent</a:t>
            </a:r>
            <a:r>
              <a:rPr lang="nb-NO" sz="2000" dirty="0">
                <a:solidFill>
                  <a:srgbClr val="24292E"/>
                </a:solidFill>
                <a:latin typeface="-apple-system"/>
              </a:rPr>
              <a:t> </a:t>
            </a:r>
            <a:r>
              <a:rPr lang="nb-NO" sz="2000" dirty="0" err="1">
                <a:solidFill>
                  <a:srgbClr val="24292E"/>
                </a:solidFill>
                <a:latin typeface="-apple-system"/>
              </a:rPr>
              <a:t>this</a:t>
            </a:r>
            <a:r>
              <a:rPr lang="nb-NO" sz="2000" dirty="0">
                <a:solidFill>
                  <a:srgbClr val="24292E"/>
                </a:solidFill>
                <a:latin typeface="-apple-system"/>
              </a:rPr>
              <a:t> IP from </a:t>
            </a:r>
            <a:r>
              <a:rPr lang="nb-NO" sz="2000" dirty="0" err="1">
                <a:solidFill>
                  <a:srgbClr val="24292E"/>
                </a:solidFill>
                <a:latin typeface="-apple-system"/>
              </a:rPr>
              <a:t>accessing</a:t>
            </a:r>
            <a:r>
              <a:rPr lang="nb-NO" sz="2000" dirty="0">
                <a:solidFill>
                  <a:srgbClr val="24292E"/>
                </a:solidFill>
                <a:latin typeface="-apple-system"/>
              </a:rPr>
              <a:t> all </a:t>
            </a:r>
            <a:r>
              <a:rPr lang="nb-NO" sz="2000" dirty="0" err="1">
                <a:solidFill>
                  <a:srgbClr val="24292E"/>
                </a:solidFill>
                <a:latin typeface="-apple-system"/>
              </a:rPr>
              <a:t>of</a:t>
            </a:r>
            <a:r>
              <a:rPr lang="nb-NO" sz="2000" dirty="0">
                <a:solidFill>
                  <a:srgbClr val="24292E"/>
                </a:solidFill>
                <a:latin typeface="-apple-system"/>
              </a:rPr>
              <a:t> </a:t>
            </a:r>
            <a:r>
              <a:rPr lang="nb-NO" sz="2000" dirty="0" err="1">
                <a:solidFill>
                  <a:srgbClr val="24292E"/>
                </a:solidFill>
                <a:latin typeface="-apple-system"/>
              </a:rPr>
              <a:t>our</a:t>
            </a:r>
            <a:r>
              <a:rPr lang="nb-NO" sz="2000" dirty="0">
                <a:solidFill>
                  <a:srgbClr val="24292E"/>
                </a:solidFill>
                <a:latin typeface="-apple-system"/>
              </a:rPr>
              <a:t> services.</a:t>
            </a:r>
          </a:p>
        </p:txBody>
      </p:sp>
    </p:spTree>
    <p:extLst>
      <p:ext uri="{BB962C8B-B14F-4D97-AF65-F5344CB8AC3E}">
        <p14:creationId xmlns:p14="http://schemas.microsoft.com/office/powerpoint/2010/main" val="30231379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9DBE9AD-34A8-1C4B-90C7-75189AAC82AB}"/>
              </a:ext>
            </a:extLst>
          </p:cNvPr>
          <p:cNvSpPr/>
          <p:nvPr/>
        </p:nvSpPr>
        <p:spPr bwMode="auto">
          <a:xfrm>
            <a:off x="672029" y="2073888"/>
            <a:ext cx="7610580" cy="4644963"/>
          </a:xfrm>
          <a:prstGeom prst="rect">
            <a:avLst/>
          </a:prstGeom>
          <a:solidFill>
            <a:schemeClr val="bg1">
              <a:lumMod val="85000"/>
            </a:schemeClr>
          </a:solid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1A7D3221-1849-244C-9012-C2871FD08316}"/>
              </a:ext>
            </a:extLst>
          </p:cNvPr>
          <p:cNvSpPr/>
          <p:nvPr/>
        </p:nvSpPr>
        <p:spPr bwMode="auto">
          <a:xfrm>
            <a:off x="5369280" y="4899830"/>
            <a:ext cx="2621782" cy="1444763"/>
          </a:xfrm>
          <a:prstGeom prst="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A9EB3771-0F7E-4873-8876-FE609113B0C3}"/>
              </a:ext>
            </a:extLst>
          </p:cNvPr>
          <p:cNvSpPr/>
          <p:nvPr/>
        </p:nvSpPr>
        <p:spPr bwMode="auto">
          <a:xfrm>
            <a:off x="982382" y="4901227"/>
            <a:ext cx="4107411" cy="1444763"/>
          </a:xfrm>
          <a:prstGeom prst="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818E680-4676-4D02-AF1F-FF9E4BF2F4AF}"/>
              </a:ext>
            </a:extLst>
          </p:cNvPr>
          <p:cNvSpPr>
            <a:spLocks noGrp="1"/>
          </p:cNvSpPr>
          <p:nvPr>
            <p:ph type="title"/>
          </p:nvPr>
        </p:nvSpPr>
        <p:spPr/>
        <p:txBody>
          <a:bodyPr/>
          <a:lstStyle/>
          <a:p>
            <a:r>
              <a:rPr lang="en-US" dirty="0">
                <a:cs typeface="Segoe UI"/>
              </a:rPr>
              <a:t>API Gateway</a:t>
            </a:r>
            <a:endParaRPr lang="en-US" dirty="0"/>
          </a:p>
        </p:txBody>
      </p:sp>
      <p:cxnSp>
        <p:nvCxnSpPr>
          <p:cNvPr id="7" name="Straight Arrow Connector 6">
            <a:extLst>
              <a:ext uri="{FF2B5EF4-FFF2-40B4-BE49-F238E27FC236}">
                <a16:creationId xmlns:a16="http://schemas.microsoft.com/office/drawing/2014/main" id="{5C083939-3486-4ACF-8A4B-69D389F2C19A}"/>
              </a:ext>
            </a:extLst>
          </p:cNvPr>
          <p:cNvCxnSpPr>
            <a:cxnSpLocks/>
            <a:stCxn id="21" idx="2"/>
            <a:endCxn id="35" idx="0"/>
          </p:cNvCxnSpPr>
          <p:nvPr/>
        </p:nvCxnSpPr>
        <p:spPr>
          <a:xfrm flipH="1">
            <a:off x="4491757" y="1612863"/>
            <a:ext cx="1917" cy="91222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4F0E9A6-96F2-4294-B45C-8D53747E54AC}"/>
              </a:ext>
            </a:extLst>
          </p:cNvPr>
          <p:cNvGrpSpPr/>
          <p:nvPr/>
        </p:nvGrpSpPr>
        <p:grpSpPr>
          <a:xfrm>
            <a:off x="3261734" y="5283736"/>
            <a:ext cx="1554480" cy="788626"/>
            <a:chOff x="9683983" y="1621199"/>
            <a:chExt cx="1554480" cy="788626"/>
          </a:xfrm>
        </p:grpSpPr>
        <p:sp>
          <p:nvSpPr>
            <p:cNvPr id="9" name="Rectangle 8">
              <a:extLst>
                <a:ext uri="{FF2B5EF4-FFF2-40B4-BE49-F238E27FC236}">
                  <a16:creationId xmlns:a16="http://schemas.microsoft.com/office/drawing/2014/main" id="{7C405C73-B802-43AF-A379-2164EECD9110}"/>
                </a:ext>
              </a:extLst>
            </p:cNvPr>
            <p:cNvSpPr/>
            <p:nvPr/>
          </p:nvSpPr>
          <p:spPr bwMode="auto">
            <a:xfrm>
              <a:off x="9683983" y="1791595"/>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Service 2</a:t>
              </a:r>
            </a:p>
          </p:txBody>
        </p:sp>
        <p:sp>
          <p:nvSpPr>
            <p:cNvPr id="10" name="Rectangle 9">
              <a:extLst>
                <a:ext uri="{FF2B5EF4-FFF2-40B4-BE49-F238E27FC236}">
                  <a16:creationId xmlns:a16="http://schemas.microsoft.com/office/drawing/2014/main" id="{1AD0F774-A8E3-4B10-89D8-F9937439133D}"/>
                </a:ext>
              </a:extLst>
            </p:cNvPr>
            <p:cNvSpPr/>
            <p:nvPr/>
          </p:nvSpPr>
          <p:spPr bwMode="auto">
            <a:xfrm>
              <a:off x="10290827" y="1621199"/>
              <a:ext cx="340792" cy="340791"/>
            </a:xfrm>
            <a:prstGeom prst="rect">
              <a:avLst/>
            </a:prstGeom>
            <a:solidFill>
              <a:srgbClr val="48367E"/>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84C3ED28-FFD0-4DC6-B42E-C825BF39F54D}"/>
              </a:ext>
            </a:extLst>
          </p:cNvPr>
          <p:cNvGrpSpPr/>
          <p:nvPr/>
        </p:nvGrpSpPr>
        <p:grpSpPr>
          <a:xfrm>
            <a:off x="3588418" y="330798"/>
            <a:ext cx="1810512" cy="1282065"/>
            <a:chOff x="1303442" y="2651760"/>
            <a:chExt cx="2430358" cy="1282065"/>
          </a:xfrm>
        </p:grpSpPr>
        <p:sp>
          <p:nvSpPr>
            <p:cNvPr id="21" name="Rectangle 20">
              <a:extLst>
                <a:ext uri="{FF2B5EF4-FFF2-40B4-BE49-F238E27FC236}">
                  <a16:creationId xmlns:a16="http://schemas.microsoft.com/office/drawing/2014/main" id="{6DD00FF2-9FE3-4E76-A51E-1F7BB1D68E7F}"/>
                </a:ext>
              </a:extLst>
            </p:cNvPr>
            <p:cNvSpPr/>
            <p:nvPr/>
          </p:nvSpPr>
          <p:spPr bwMode="auto">
            <a:xfrm>
              <a:off x="1303442" y="2651760"/>
              <a:ext cx="2430358" cy="1282065"/>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Client Apps</a:t>
              </a:r>
            </a:p>
          </p:txBody>
        </p:sp>
        <p:grpSp>
          <p:nvGrpSpPr>
            <p:cNvPr id="22" name="Group 21">
              <a:extLst>
                <a:ext uri="{FF2B5EF4-FFF2-40B4-BE49-F238E27FC236}">
                  <a16:creationId xmlns:a16="http://schemas.microsoft.com/office/drawing/2014/main" id="{6FA9B182-650C-418F-ADDE-994456650F8C}"/>
                </a:ext>
              </a:extLst>
            </p:cNvPr>
            <p:cNvGrpSpPr/>
            <p:nvPr/>
          </p:nvGrpSpPr>
          <p:grpSpPr>
            <a:xfrm>
              <a:off x="1895434" y="2914647"/>
              <a:ext cx="1246374" cy="515006"/>
              <a:chOff x="2034877" y="3056556"/>
              <a:chExt cx="1246374" cy="515006"/>
            </a:xfrm>
          </p:grpSpPr>
          <p:sp>
            <p:nvSpPr>
              <p:cNvPr id="23" name="monitor">
                <a:extLst>
                  <a:ext uri="{FF2B5EF4-FFF2-40B4-BE49-F238E27FC236}">
                    <a16:creationId xmlns:a16="http://schemas.microsoft.com/office/drawing/2014/main" id="{51FF540C-EBB5-4D87-BD0F-9E4B0F0159FB}"/>
                  </a:ext>
                </a:extLst>
              </p:cNvPr>
              <p:cNvSpPr>
                <a:spLocks noChangeAspect="1" noEditPoints="1"/>
              </p:cNvSpPr>
              <p:nvPr/>
            </p:nvSpPr>
            <p:spPr bwMode="auto">
              <a:xfrm>
                <a:off x="2637493" y="3067375"/>
                <a:ext cx="643758" cy="49337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CellPhone_E8EA">
                <a:extLst>
                  <a:ext uri="{FF2B5EF4-FFF2-40B4-BE49-F238E27FC236}">
                    <a16:creationId xmlns:a16="http://schemas.microsoft.com/office/drawing/2014/main" id="{9C05FB35-B4E1-4521-A312-AB743204031D}"/>
                  </a:ext>
                </a:extLst>
              </p:cNvPr>
              <p:cNvSpPr>
                <a:spLocks noChangeAspect="1" noEditPoints="1"/>
              </p:cNvSpPr>
              <p:nvPr/>
            </p:nvSpPr>
            <p:spPr bwMode="auto">
              <a:xfrm>
                <a:off x="2034877" y="3056556"/>
                <a:ext cx="309054" cy="515006"/>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4E34F5AF-38D3-46CA-ACCB-3BBC7C765086}"/>
              </a:ext>
            </a:extLst>
          </p:cNvPr>
          <p:cNvGrpSpPr/>
          <p:nvPr/>
        </p:nvGrpSpPr>
        <p:grpSpPr>
          <a:xfrm>
            <a:off x="3588065" y="2525087"/>
            <a:ext cx="1807383" cy="1280160"/>
            <a:chOff x="5916110" y="2361993"/>
            <a:chExt cx="1649654" cy="1280160"/>
          </a:xfrm>
        </p:grpSpPr>
        <p:sp>
          <p:nvSpPr>
            <p:cNvPr id="35" name="Rectangle 34">
              <a:extLst>
                <a:ext uri="{FF2B5EF4-FFF2-40B4-BE49-F238E27FC236}">
                  <a16:creationId xmlns:a16="http://schemas.microsoft.com/office/drawing/2014/main" id="{F2CDC197-70E1-42F0-A0DC-F465AE40D0BF}"/>
                </a:ext>
              </a:extLst>
            </p:cNvPr>
            <p:cNvSpPr/>
            <p:nvPr/>
          </p:nvSpPr>
          <p:spPr bwMode="auto">
            <a:xfrm>
              <a:off x="5916110" y="2361993"/>
              <a:ext cx="1649654" cy="128016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a:p>
              <a:pPr marL="0" marR="0" lvl="0" indent="0" algn="ctr" defTabSz="932472" rtl="0" eaLnBrk="1" fontAlgn="base" latinLnBrk="0" hangingPunct="1">
                <a:lnSpc>
                  <a:spcPct val="90000"/>
                </a:lnSpc>
                <a:spcBef>
                  <a:spcPts val="300"/>
                </a:spcBef>
                <a:spcAft>
                  <a:spcPct val="0"/>
                </a:spcAft>
                <a:buClrTx/>
                <a:buSzTx/>
                <a:buFontTx/>
                <a:buNone/>
                <a:tabLst/>
                <a:defRPr/>
              </a:pPr>
              <a:endParaRPr lang="en-US" sz="1400">
                <a:gradFill>
                  <a:gsLst>
                    <a:gs pos="83000">
                      <a:srgbClr val="1A1A1A"/>
                    </a:gs>
                    <a:gs pos="100000">
                      <a:srgbClr val="1A1A1A"/>
                    </a:gs>
                  </a:gsLst>
                  <a:lin ang="5400000" scaled="1"/>
                </a:gradFill>
                <a:latin typeface="Segoe UI"/>
              </a:endParaRP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API Management</a:t>
              </a:r>
            </a:p>
          </p:txBody>
        </p:sp>
        <p:pic>
          <p:nvPicPr>
            <p:cNvPr id="36" name="Picture 35">
              <a:extLst>
                <a:ext uri="{FF2B5EF4-FFF2-40B4-BE49-F238E27FC236}">
                  <a16:creationId xmlns:a16="http://schemas.microsoft.com/office/drawing/2014/main" id="{F1DDB0EC-D637-429D-B9C6-642DD4EEF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432" y="2559033"/>
              <a:ext cx="472447" cy="472444"/>
            </a:xfrm>
            <a:prstGeom prst="rect">
              <a:avLst/>
            </a:prstGeom>
          </p:spPr>
        </p:pic>
      </p:grpSp>
      <p:grpSp>
        <p:nvGrpSpPr>
          <p:cNvPr id="49" name="Group 48">
            <a:extLst>
              <a:ext uri="{FF2B5EF4-FFF2-40B4-BE49-F238E27FC236}">
                <a16:creationId xmlns:a16="http://schemas.microsoft.com/office/drawing/2014/main" id="{CEF66086-177D-4768-AFBC-9BD98F0F1D52}"/>
              </a:ext>
            </a:extLst>
          </p:cNvPr>
          <p:cNvGrpSpPr/>
          <p:nvPr/>
        </p:nvGrpSpPr>
        <p:grpSpPr>
          <a:xfrm>
            <a:off x="1313108" y="5281421"/>
            <a:ext cx="1554480" cy="788626"/>
            <a:chOff x="9683983" y="1621199"/>
            <a:chExt cx="1554480" cy="788626"/>
          </a:xfrm>
        </p:grpSpPr>
        <p:sp>
          <p:nvSpPr>
            <p:cNvPr id="47" name="Rectangle 46">
              <a:extLst>
                <a:ext uri="{FF2B5EF4-FFF2-40B4-BE49-F238E27FC236}">
                  <a16:creationId xmlns:a16="http://schemas.microsoft.com/office/drawing/2014/main" id="{0CC59B03-DA13-447B-B6EE-2D0FED5E71BD}"/>
                </a:ext>
              </a:extLst>
            </p:cNvPr>
            <p:cNvSpPr/>
            <p:nvPr/>
          </p:nvSpPr>
          <p:spPr bwMode="auto">
            <a:xfrm>
              <a:off x="9683983" y="1791595"/>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lang="en-US" sz="1400">
                  <a:gradFill>
                    <a:gsLst>
                      <a:gs pos="83000">
                        <a:srgbClr val="1A1A1A"/>
                      </a:gs>
                      <a:gs pos="100000">
                        <a:srgbClr val="1A1A1A"/>
                      </a:gs>
                    </a:gsLst>
                    <a:lin ang="5400000" scaled="1"/>
                  </a:gradFill>
                  <a:latin typeface="Segoe UI"/>
                </a:rPr>
                <a:t>Service </a:t>
              </a: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1</a:t>
              </a:r>
            </a:p>
          </p:txBody>
        </p:sp>
        <p:sp>
          <p:nvSpPr>
            <p:cNvPr id="48" name="Rectangle 47">
              <a:extLst>
                <a:ext uri="{FF2B5EF4-FFF2-40B4-BE49-F238E27FC236}">
                  <a16:creationId xmlns:a16="http://schemas.microsoft.com/office/drawing/2014/main" id="{EB2E7641-8923-44A1-A5F7-2D7896FFC264}"/>
                </a:ext>
              </a:extLst>
            </p:cNvPr>
            <p:cNvSpPr/>
            <p:nvPr/>
          </p:nvSpPr>
          <p:spPr bwMode="auto">
            <a:xfrm>
              <a:off x="10290827" y="1621199"/>
              <a:ext cx="340792" cy="340791"/>
            </a:xfrm>
            <a:prstGeom prst="rect">
              <a:avLst/>
            </a:prstGeom>
            <a:solidFill>
              <a:srgbClr val="FF5B2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cxnSp>
        <p:nvCxnSpPr>
          <p:cNvPr id="51" name="Straight Arrow Connector 50">
            <a:extLst>
              <a:ext uri="{FF2B5EF4-FFF2-40B4-BE49-F238E27FC236}">
                <a16:creationId xmlns:a16="http://schemas.microsoft.com/office/drawing/2014/main" id="{6BAD03E7-27B4-4073-B81C-C58FD49D7F9C}"/>
              </a:ext>
            </a:extLst>
          </p:cNvPr>
          <p:cNvCxnSpPr>
            <a:cxnSpLocks/>
            <a:stCxn id="35" idx="2"/>
            <a:endCxn id="48" idx="0"/>
          </p:cNvCxnSpPr>
          <p:nvPr/>
        </p:nvCxnSpPr>
        <p:spPr>
          <a:xfrm flipH="1">
            <a:off x="2090348" y="3805247"/>
            <a:ext cx="2401409" cy="147617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757826D-3ABA-4F83-815A-BFC56679F89F}"/>
              </a:ext>
            </a:extLst>
          </p:cNvPr>
          <p:cNvCxnSpPr>
            <a:cxnSpLocks/>
            <a:stCxn id="35" idx="2"/>
            <a:endCxn id="10" idx="0"/>
          </p:cNvCxnSpPr>
          <p:nvPr/>
        </p:nvCxnSpPr>
        <p:spPr>
          <a:xfrm flipH="1">
            <a:off x="4038974" y="3805247"/>
            <a:ext cx="452783" cy="1478489"/>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3" name="Graphic 1">
            <a:extLst>
              <a:ext uri="{FF2B5EF4-FFF2-40B4-BE49-F238E27FC236}">
                <a16:creationId xmlns:a16="http://schemas.microsoft.com/office/drawing/2014/main" id="{072166C5-7C46-47C6-8557-961EAAB0478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8050" y="4968765"/>
            <a:ext cx="497248" cy="383100"/>
          </a:xfrm>
          <a:prstGeom prst="rect">
            <a:avLst/>
          </a:prstGeom>
        </p:spPr>
      </p:pic>
      <p:sp>
        <p:nvSpPr>
          <p:cNvPr id="41" name="Rectangle 40">
            <a:extLst>
              <a:ext uri="{FF2B5EF4-FFF2-40B4-BE49-F238E27FC236}">
                <a16:creationId xmlns:a16="http://schemas.microsoft.com/office/drawing/2014/main" id="{C9A8737B-133F-0140-91A9-2A554BDC556E}"/>
              </a:ext>
            </a:extLst>
          </p:cNvPr>
          <p:cNvSpPr/>
          <p:nvPr/>
        </p:nvSpPr>
        <p:spPr bwMode="auto">
          <a:xfrm>
            <a:off x="9344451" y="2848199"/>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mn-cs"/>
              </a:rPr>
              <a:t>Ext. Service 4</a:t>
            </a:r>
          </a:p>
        </p:txBody>
      </p:sp>
      <p:sp>
        <p:nvSpPr>
          <p:cNvPr id="42" name="Rectangle 41">
            <a:extLst>
              <a:ext uri="{FF2B5EF4-FFF2-40B4-BE49-F238E27FC236}">
                <a16:creationId xmlns:a16="http://schemas.microsoft.com/office/drawing/2014/main" id="{7186121B-C3CA-A347-B121-88F64B8E534E}"/>
              </a:ext>
            </a:extLst>
          </p:cNvPr>
          <p:cNvSpPr/>
          <p:nvPr/>
        </p:nvSpPr>
        <p:spPr bwMode="auto">
          <a:xfrm>
            <a:off x="9951295" y="2677803"/>
            <a:ext cx="340792" cy="340791"/>
          </a:xfrm>
          <a:prstGeom prst="rect">
            <a:avLst/>
          </a:prstGeom>
          <a:solidFill>
            <a:srgbClr val="00B0F0"/>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43" name="Straight Arrow Connector 42">
            <a:extLst>
              <a:ext uri="{FF2B5EF4-FFF2-40B4-BE49-F238E27FC236}">
                <a16:creationId xmlns:a16="http://schemas.microsoft.com/office/drawing/2014/main" id="{27781AE9-7A30-0C4E-A2AB-D7F9B1B18927}"/>
              </a:ext>
            </a:extLst>
          </p:cNvPr>
          <p:cNvCxnSpPr>
            <a:cxnSpLocks/>
            <a:stCxn id="35" idx="3"/>
            <a:endCxn id="41" idx="1"/>
          </p:cNvCxnSpPr>
          <p:nvPr/>
        </p:nvCxnSpPr>
        <p:spPr>
          <a:xfrm flipV="1">
            <a:off x="5395448" y="3157314"/>
            <a:ext cx="3949003" cy="7853"/>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0" name="Picture 29" descr="A picture containing drawing&#10;&#10;Description automatically generated">
            <a:extLst>
              <a:ext uri="{FF2B5EF4-FFF2-40B4-BE49-F238E27FC236}">
                <a16:creationId xmlns:a16="http://schemas.microsoft.com/office/drawing/2014/main" id="{DADF5352-F225-664B-A6A8-2644CB748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8343" y="4999557"/>
            <a:ext cx="853836" cy="518786"/>
          </a:xfrm>
          <a:prstGeom prst="rect">
            <a:avLst/>
          </a:prstGeom>
        </p:spPr>
      </p:pic>
      <p:sp>
        <p:nvSpPr>
          <p:cNvPr id="56" name="Rectangle 55">
            <a:extLst>
              <a:ext uri="{FF2B5EF4-FFF2-40B4-BE49-F238E27FC236}">
                <a16:creationId xmlns:a16="http://schemas.microsoft.com/office/drawing/2014/main" id="{BB01F439-F024-FF4D-BFC9-F6A36CDD713A}"/>
              </a:ext>
            </a:extLst>
          </p:cNvPr>
          <p:cNvSpPr/>
          <p:nvPr/>
        </p:nvSpPr>
        <p:spPr bwMode="auto">
          <a:xfrm>
            <a:off x="6090783" y="5451817"/>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mn-cs"/>
              </a:rPr>
              <a:t>Service 3</a:t>
            </a:r>
          </a:p>
        </p:txBody>
      </p:sp>
      <p:sp>
        <p:nvSpPr>
          <p:cNvPr id="57" name="Rectangle 56">
            <a:extLst>
              <a:ext uri="{FF2B5EF4-FFF2-40B4-BE49-F238E27FC236}">
                <a16:creationId xmlns:a16="http://schemas.microsoft.com/office/drawing/2014/main" id="{91B876B2-8E6B-9C4A-B1D6-B633AFC72271}"/>
              </a:ext>
            </a:extLst>
          </p:cNvPr>
          <p:cNvSpPr/>
          <p:nvPr/>
        </p:nvSpPr>
        <p:spPr bwMode="auto">
          <a:xfrm>
            <a:off x="6697627" y="5281421"/>
            <a:ext cx="340792" cy="340791"/>
          </a:xfrm>
          <a:prstGeom prst="rect">
            <a:avLst/>
          </a:prstGeom>
          <a:solidFill>
            <a:schemeClr val="accent3">
              <a:lumMod val="60000"/>
              <a:lumOff val="40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60" name="Straight Arrow Connector 59">
            <a:extLst>
              <a:ext uri="{FF2B5EF4-FFF2-40B4-BE49-F238E27FC236}">
                <a16:creationId xmlns:a16="http://schemas.microsoft.com/office/drawing/2014/main" id="{D84D7D31-B67D-754A-B7BE-20355789914E}"/>
              </a:ext>
            </a:extLst>
          </p:cNvPr>
          <p:cNvCxnSpPr>
            <a:cxnSpLocks/>
            <a:stCxn id="35" idx="2"/>
            <a:endCxn id="57" idx="0"/>
          </p:cNvCxnSpPr>
          <p:nvPr/>
        </p:nvCxnSpPr>
        <p:spPr>
          <a:xfrm>
            <a:off x="4491757" y="3805247"/>
            <a:ext cx="2376266" cy="147617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14696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p:txBody>
          <a:bodyPr/>
          <a:lstStyle/>
          <a:p>
            <a:r>
              <a:rPr lang="en-US" dirty="0">
                <a:cs typeface="Segoe UI Semibold"/>
              </a:rPr>
              <a:t>APIM maintenance</a:t>
            </a:r>
            <a:endParaRPr lang="en-US" dirty="0"/>
          </a:p>
        </p:txBody>
      </p:sp>
    </p:spTree>
    <p:extLst>
      <p:ext uri="{BB962C8B-B14F-4D97-AF65-F5344CB8AC3E}">
        <p14:creationId xmlns:p14="http://schemas.microsoft.com/office/powerpoint/2010/main" val="320772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APIM maintenance tasks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Configure APIM to send logs to Application Insight</a:t>
            </a:r>
          </a:p>
          <a:p>
            <a:pPr marL="457200" indent="-457200">
              <a:lnSpc>
                <a:spcPct val="90000"/>
              </a:lnSpc>
              <a:buFont typeface="Arial" panose="020B0604020202020204" pitchFamily="34" charset="0"/>
              <a:buChar char="•"/>
            </a:pPr>
            <a:r>
              <a:rPr lang="en-US" sz="3600" dirty="0"/>
              <a:t>Configure APIM to send logs to Event Hub</a:t>
            </a:r>
          </a:p>
          <a:p>
            <a:pPr marL="457200" indent="-457200">
              <a:lnSpc>
                <a:spcPct val="90000"/>
              </a:lnSpc>
              <a:buFont typeface="Arial" panose="020B0604020202020204" pitchFamily="34" charset="0"/>
              <a:buChar char="•"/>
            </a:pPr>
            <a:r>
              <a:rPr lang="en-US" sz="3600" dirty="0"/>
              <a:t>Backup and Restore</a:t>
            </a:r>
          </a:p>
          <a:p>
            <a:pPr marL="457200" indent="-457200">
              <a:lnSpc>
                <a:spcPct val="90000"/>
              </a:lnSpc>
              <a:buFont typeface="Arial" panose="020B0604020202020204" pitchFamily="34" charset="0"/>
              <a:buChar char="•"/>
            </a:pPr>
            <a:r>
              <a:rPr lang="en-US" sz="3600" dirty="0"/>
              <a:t>Managing custom domains with SSL certificates</a:t>
            </a:r>
          </a:p>
          <a:p>
            <a:pPr marL="457200" indent="-457200">
              <a:lnSpc>
                <a:spcPct val="90000"/>
              </a:lnSpc>
              <a:buFont typeface="Arial" panose="020B0604020202020204" pitchFamily="34" charset="0"/>
              <a:buChar char="•"/>
            </a:pPr>
            <a:r>
              <a:rPr lang="en-US" sz="3600" dirty="0"/>
              <a:t>Upgrade and scale (for non consumption plans)</a:t>
            </a:r>
          </a:p>
        </p:txBody>
      </p:sp>
    </p:spTree>
    <p:extLst>
      <p:ext uri="{BB962C8B-B14F-4D97-AF65-F5344CB8AC3E}">
        <p14:creationId xmlns:p14="http://schemas.microsoft.com/office/powerpoint/2010/main" val="14148953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Configure APIM to send logs to Event Hub</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Create new Event Hub namespace</a:t>
            </a:r>
            <a:endParaRPr lang="en-US" sz="2800" dirty="0"/>
          </a:p>
          <a:p>
            <a:pPr marL="685800" lvl="1" indent="-457200">
              <a:lnSpc>
                <a:spcPct val="90000"/>
              </a:lnSpc>
              <a:buFont typeface="Arial" panose="020B0604020202020204" pitchFamily="34" charset="0"/>
              <a:buChar char="•"/>
            </a:pPr>
            <a:r>
              <a:rPr lang="en-US" sz="2800" dirty="0"/>
              <a:t>New-</a:t>
            </a:r>
            <a:r>
              <a:rPr lang="en-US" sz="2800" dirty="0" err="1"/>
              <a:t>AzEventHubNamespace</a:t>
            </a:r>
            <a:endParaRPr lang="en-US" sz="2800" dirty="0"/>
          </a:p>
          <a:p>
            <a:pPr marL="685800" lvl="1" indent="-457200">
              <a:lnSpc>
                <a:spcPct val="90000"/>
              </a:lnSpc>
              <a:buFont typeface="Arial" panose="020B0604020202020204" pitchFamily="34" charset="0"/>
              <a:buChar char="•"/>
            </a:pPr>
            <a:r>
              <a:rPr lang="en-US" sz="2800" dirty="0"/>
              <a:t>New-</a:t>
            </a:r>
            <a:r>
              <a:rPr lang="en-US" sz="2800" dirty="0" err="1"/>
              <a:t>AzEventHub</a:t>
            </a:r>
            <a:endParaRPr lang="en-US" sz="2800" dirty="0"/>
          </a:p>
          <a:p>
            <a:pPr marL="457200" indent="-457200">
              <a:lnSpc>
                <a:spcPct val="90000"/>
              </a:lnSpc>
              <a:buFont typeface="Arial" panose="020B0604020202020204" pitchFamily="34" charset="0"/>
              <a:buChar char="•"/>
            </a:pPr>
            <a:endParaRPr lang="en-US" sz="3600" dirty="0"/>
          </a:p>
          <a:p>
            <a:pPr marL="457200" indent="-457200">
              <a:lnSpc>
                <a:spcPct val="90000"/>
              </a:lnSpc>
              <a:buFont typeface="Arial" panose="020B0604020202020204" pitchFamily="34" charset="0"/>
              <a:buChar char="•"/>
            </a:pPr>
            <a:r>
              <a:rPr lang="en-US" sz="3600" dirty="0"/>
              <a:t>Add EventHub Logger </a:t>
            </a:r>
          </a:p>
          <a:p>
            <a:pPr marL="685800" lvl="1" indent="-457200">
              <a:lnSpc>
                <a:spcPct val="90000"/>
              </a:lnSpc>
              <a:buFont typeface="Arial" panose="020B0604020202020204" pitchFamily="34" charset="0"/>
              <a:buChar char="•"/>
            </a:pPr>
            <a:r>
              <a:rPr lang="en-US" sz="2800" dirty="0"/>
              <a:t>New-</a:t>
            </a:r>
            <a:r>
              <a:rPr lang="en-US" sz="2800" dirty="0" err="1"/>
              <a:t>AzApiManagementLogger</a:t>
            </a:r>
            <a:r>
              <a:rPr lang="en-US" sz="2800" dirty="0"/>
              <a:t> -</a:t>
            </a:r>
            <a:r>
              <a:rPr lang="en-US" sz="2800" dirty="0" err="1"/>
              <a:t>ConnectionString</a:t>
            </a:r>
            <a:endParaRPr lang="en-US" sz="2800" dirty="0"/>
          </a:p>
          <a:p>
            <a:pPr marL="457200" indent="-457200">
              <a:lnSpc>
                <a:spcPct val="90000"/>
              </a:lnSpc>
              <a:buFont typeface="Arial" panose="020B0604020202020204" pitchFamily="34" charset="0"/>
              <a:buChar char="•"/>
            </a:pPr>
            <a:endParaRPr lang="en-US" sz="3600" dirty="0"/>
          </a:p>
          <a:p>
            <a:pPr marL="457200" indent="-457200">
              <a:lnSpc>
                <a:spcPct val="90000"/>
              </a:lnSpc>
              <a:buFont typeface="Arial" panose="020B0604020202020204" pitchFamily="34" charset="0"/>
              <a:buChar char="•"/>
            </a:pPr>
            <a:r>
              <a:rPr lang="en-US" sz="3600" dirty="0"/>
              <a:t>Configure log-to-</a:t>
            </a:r>
            <a:r>
              <a:rPr lang="en-US" sz="3600" dirty="0" err="1"/>
              <a:t>eventhubs</a:t>
            </a:r>
            <a:r>
              <a:rPr lang="en-US" sz="3600" dirty="0"/>
              <a:t> policies</a:t>
            </a:r>
          </a:p>
          <a:p>
            <a:pPr marL="685800" lvl="1" indent="-457200">
              <a:lnSpc>
                <a:spcPct val="90000"/>
              </a:lnSpc>
              <a:buFont typeface="Arial" panose="020B0604020202020204" pitchFamily="34" charset="0"/>
              <a:buChar char="•"/>
            </a:pPr>
            <a:r>
              <a:rPr lang="nb-NO" dirty="0"/>
              <a:t>&lt;log-to-eventhub&gt;</a:t>
            </a:r>
            <a:endParaRPr lang="en-US" sz="2800" dirty="0"/>
          </a:p>
        </p:txBody>
      </p:sp>
      <p:sp>
        <p:nvSpPr>
          <p:cNvPr id="3" name="TextBox 2">
            <a:extLst>
              <a:ext uri="{FF2B5EF4-FFF2-40B4-BE49-F238E27FC236}">
                <a16:creationId xmlns:a16="http://schemas.microsoft.com/office/drawing/2014/main" id="{C5AF03E5-3D62-4386-A3F1-BA39038E8F76}"/>
              </a:ext>
            </a:extLst>
          </p:cNvPr>
          <p:cNvSpPr txBox="1"/>
          <p:nvPr/>
        </p:nvSpPr>
        <p:spPr>
          <a:xfrm>
            <a:off x="429485" y="6104586"/>
            <a:ext cx="11454418" cy="923330"/>
          </a:xfrm>
          <a:prstGeom prst="rect">
            <a:avLst/>
          </a:prstGeom>
          <a:noFill/>
        </p:spPr>
        <p:txBody>
          <a:bodyPr wrap="none" lIns="0" tIns="0" rIns="0" bIns="0" rtlCol="0">
            <a:spAutoFit/>
          </a:bodyPr>
          <a:lstStyle/>
          <a:p>
            <a:r>
              <a:rPr lang="nb-NO" sz="2000" dirty="0">
                <a:hlinkClick r:id="rId3"/>
              </a:rPr>
              <a:t>https://docs.microsoft.com/en-us/azure/api-management/api-management-howto-log-event-hubs</a:t>
            </a:r>
            <a:endParaRPr lang="nb-NO" sz="2000" dirty="0"/>
          </a:p>
          <a:p>
            <a:r>
              <a:rPr lang="nb-NO" sz="2000" dirty="0">
                <a:hlinkClick r:id="rId4"/>
              </a:rPr>
              <a:t>https://docs.microsoft.com/en-us/azure/api-management/api-management-log-to-eventhub-sample</a:t>
            </a:r>
            <a:endParaRPr lang="nb-NO" sz="2000" dirty="0"/>
          </a:p>
          <a:p>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44055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Configure APIM to send logs to Application Insight</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Create Application Insight</a:t>
            </a:r>
            <a:endParaRPr lang="en-US" sz="2800" dirty="0"/>
          </a:p>
          <a:p>
            <a:pPr marL="685800" lvl="1" indent="-457200">
              <a:lnSpc>
                <a:spcPct val="90000"/>
              </a:lnSpc>
              <a:buFont typeface="Arial" panose="020B0604020202020204" pitchFamily="34" charset="0"/>
              <a:buChar char="•"/>
            </a:pPr>
            <a:r>
              <a:rPr lang="en-US" sz="2800" dirty="0"/>
              <a:t>New-</a:t>
            </a:r>
            <a:r>
              <a:rPr lang="en-US" sz="2800" dirty="0" err="1"/>
              <a:t>AzApplicationInsights</a:t>
            </a:r>
            <a:endParaRPr lang="en-US" sz="2800" dirty="0"/>
          </a:p>
          <a:p>
            <a:pPr marL="457200" indent="-457200">
              <a:lnSpc>
                <a:spcPct val="90000"/>
              </a:lnSpc>
              <a:buFont typeface="Arial" panose="020B0604020202020204" pitchFamily="34" charset="0"/>
              <a:buChar char="•"/>
            </a:pPr>
            <a:endParaRPr lang="en-US" sz="3600" dirty="0"/>
          </a:p>
          <a:p>
            <a:pPr marL="457200" indent="-457200">
              <a:lnSpc>
                <a:spcPct val="90000"/>
              </a:lnSpc>
              <a:buFont typeface="Arial" panose="020B0604020202020204" pitchFamily="34" charset="0"/>
              <a:buChar char="•"/>
            </a:pPr>
            <a:r>
              <a:rPr lang="en-US" sz="3600" dirty="0"/>
              <a:t>Add Application Insight Logger </a:t>
            </a:r>
          </a:p>
          <a:p>
            <a:pPr marL="685800" lvl="1" indent="-457200">
              <a:lnSpc>
                <a:spcPct val="90000"/>
              </a:lnSpc>
              <a:buFont typeface="Arial" panose="020B0604020202020204" pitchFamily="34" charset="0"/>
              <a:buChar char="•"/>
            </a:pPr>
            <a:r>
              <a:rPr lang="en-US" sz="2800" dirty="0"/>
              <a:t>New-</a:t>
            </a:r>
            <a:r>
              <a:rPr lang="en-US" sz="2800" dirty="0" err="1"/>
              <a:t>AzApiManagementLogger</a:t>
            </a:r>
            <a:r>
              <a:rPr lang="en-US" sz="2800" dirty="0"/>
              <a:t> -</a:t>
            </a:r>
            <a:r>
              <a:rPr lang="en-US" sz="2800" dirty="0" err="1"/>
              <a:t>InstrumentationKey</a:t>
            </a:r>
            <a:endParaRPr lang="en-US" sz="2800" dirty="0"/>
          </a:p>
          <a:p>
            <a:pPr marL="457200" indent="-457200">
              <a:lnSpc>
                <a:spcPct val="90000"/>
              </a:lnSpc>
              <a:buFont typeface="Arial" panose="020B0604020202020204" pitchFamily="34" charset="0"/>
              <a:buChar char="•"/>
            </a:pPr>
            <a:endParaRPr lang="en-US" sz="3600" dirty="0"/>
          </a:p>
          <a:p>
            <a:pPr marL="457200" indent="-457200">
              <a:lnSpc>
                <a:spcPct val="90000"/>
              </a:lnSpc>
              <a:buFont typeface="Arial" panose="020B0604020202020204" pitchFamily="34" charset="0"/>
              <a:buChar char="•"/>
            </a:pPr>
            <a:r>
              <a:rPr lang="en-US" sz="3600" dirty="0"/>
              <a:t>Enable Application Insights logging for your API</a:t>
            </a:r>
          </a:p>
          <a:p>
            <a:pPr marL="685800" lvl="1" indent="-457200">
              <a:lnSpc>
                <a:spcPct val="90000"/>
              </a:lnSpc>
              <a:buFont typeface="Arial" panose="020B0604020202020204" pitchFamily="34" charset="0"/>
              <a:buChar char="•"/>
            </a:pPr>
            <a:r>
              <a:rPr lang="en-US" dirty="0"/>
              <a:t>single API logger</a:t>
            </a:r>
            <a:endParaRPr lang="nb-NO" dirty="0"/>
          </a:p>
          <a:p>
            <a:pPr marL="685800" lvl="1" indent="-457200">
              <a:lnSpc>
                <a:spcPct val="90000"/>
              </a:lnSpc>
              <a:buFont typeface="Arial" panose="020B0604020202020204" pitchFamily="34" charset="0"/>
              <a:buChar char="•"/>
            </a:pPr>
            <a:r>
              <a:rPr lang="en-US" dirty="0"/>
              <a:t>logger for all APIs</a:t>
            </a:r>
          </a:p>
          <a:p>
            <a:pPr marL="685800" lvl="1" indent="-457200">
              <a:lnSpc>
                <a:spcPct val="90000"/>
              </a:lnSpc>
              <a:buFont typeface="Arial" panose="020B0604020202020204" pitchFamily="34" charset="0"/>
              <a:buChar char="•"/>
            </a:pPr>
            <a:endParaRPr lang="nb-NO" dirty="0"/>
          </a:p>
          <a:p>
            <a:pPr marL="457200" indent="-457200">
              <a:lnSpc>
                <a:spcPct val="90000"/>
              </a:lnSpc>
              <a:buFont typeface="Arial" panose="020B0604020202020204" pitchFamily="34" charset="0"/>
              <a:buChar char="•"/>
            </a:pPr>
            <a:r>
              <a:rPr lang="en-US" dirty="0"/>
              <a:t>! Logging all events to AI may have serious performance implications, depending on incoming requests rate.</a:t>
            </a:r>
            <a:endParaRPr lang="en-US" sz="3600" dirty="0"/>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400800"/>
            <a:ext cx="10899650" cy="307777"/>
          </a:xfrm>
          <a:prstGeom prst="rect">
            <a:avLst/>
          </a:prstGeom>
          <a:noFill/>
        </p:spPr>
        <p:txBody>
          <a:bodyPr wrap="none" lIns="0" tIns="0" rIns="0" bIns="0" rtlCol="0">
            <a:spAutoFit/>
          </a:bodyPr>
          <a:lstStyle/>
          <a:p>
            <a:r>
              <a:rPr lang="nb-NO" sz="2000" dirty="0">
                <a:hlinkClick r:id="rId3"/>
              </a:rPr>
              <a:t>https://docs.microsoft.com/en-us/azure/api-management/api-management-howto-app-insights</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804172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Backup and Restore</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Not supported at consumption plan </a:t>
            </a:r>
          </a:p>
          <a:p>
            <a:pPr marL="457200" indent="-457200">
              <a:lnSpc>
                <a:spcPct val="90000"/>
              </a:lnSpc>
              <a:buFont typeface="Arial" panose="020B0604020202020204" pitchFamily="34" charset="0"/>
              <a:buChar char="•"/>
            </a:pPr>
            <a:r>
              <a:rPr lang="en-US" sz="3600" dirty="0"/>
              <a:t>Backup to storage account</a:t>
            </a:r>
          </a:p>
          <a:p>
            <a:pPr marL="457200" indent="-457200">
              <a:lnSpc>
                <a:spcPct val="90000"/>
              </a:lnSpc>
              <a:buFont typeface="Arial" panose="020B0604020202020204" pitchFamily="34" charset="0"/>
              <a:buChar char="•"/>
            </a:pPr>
            <a:r>
              <a:rPr lang="en-US" sz="3600" dirty="0" err="1"/>
              <a:t>Powershell</a:t>
            </a:r>
            <a:r>
              <a:rPr lang="en-US" sz="3600" dirty="0"/>
              <a:t> Backup-</a:t>
            </a:r>
            <a:r>
              <a:rPr lang="en-US" sz="3600" dirty="0" err="1"/>
              <a:t>AzApiManagement</a:t>
            </a:r>
            <a:r>
              <a:rPr lang="en-US" sz="3600" dirty="0"/>
              <a:t> – can be automated with runbook</a:t>
            </a:r>
          </a:p>
          <a:p>
            <a:pPr marL="457200" indent="-457200">
              <a:lnSpc>
                <a:spcPct val="90000"/>
              </a:lnSpc>
              <a:buFont typeface="Arial" panose="020B0604020202020204" pitchFamily="34" charset="0"/>
              <a:buChar char="•"/>
            </a:pPr>
            <a:r>
              <a:rPr lang="en-US" sz="3600" dirty="0"/>
              <a:t>Rest API – can be automated with Logic App</a:t>
            </a:r>
          </a:p>
          <a:p>
            <a:pPr marL="457200" indent="-457200">
              <a:lnSpc>
                <a:spcPct val="90000"/>
              </a:lnSpc>
              <a:buFont typeface="Arial" panose="020B0604020202020204" pitchFamily="34" charset="0"/>
              <a:buChar char="•"/>
            </a:pPr>
            <a:r>
              <a:rPr lang="en-US" sz="3600" dirty="0"/>
              <a:t>Restore from storage account</a:t>
            </a:r>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400800"/>
            <a:ext cx="13248883" cy="307777"/>
          </a:xfrm>
          <a:prstGeom prst="rect">
            <a:avLst/>
          </a:prstGeom>
          <a:noFill/>
        </p:spPr>
        <p:txBody>
          <a:bodyPr wrap="none" lIns="0" tIns="0" rIns="0" bIns="0" rtlCol="0">
            <a:spAutoFit/>
          </a:bodyPr>
          <a:lstStyle/>
          <a:p>
            <a:r>
              <a:rPr lang="nb-NO" sz="2000" dirty="0">
                <a:hlinkClick r:id="rId3"/>
              </a:rPr>
              <a:t>https://docs.microsoft.com/en-us/azure/api-management/api-management-howto-disaster-recovery-backup-restore</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125084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Managing custom domains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Default </a:t>
            </a:r>
            <a:r>
              <a:rPr lang="en-US" sz="3600" dirty="0" err="1"/>
              <a:t>dns</a:t>
            </a:r>
            <a:r>
              <a:rPr lang="en-US" sz="3600" dirty="0"/>
              <a:t>:</a:t>
            </a:r>
          </a:p>
          <a:p>
            <a:pPr marL="685800" lvl="1" indent="-457200">
              <a:lnSpc>
                <a:spcPct val="90000"/>
              </a:lnSpc>
              <a:buFont typeface="Arial" panose="020B0604020202020204" pitchFamily="34" charset="0"/>
              <a:buChar char="•"/>
            </a:pPr>
            <a:r>
              <a:rPr lang="en-US" sz="2800" dirty="0"/>
              <a:t>Gateway -  &lt;</a:t>
            </a:r>
            <a:r>
              <a:rPr lang="en-US" sz="2800" dirty="0" err="1"/>
              <a:t>apim</a:t>
            </a:r>
            <a:r>
              <a:rPr lang="en-US" sz="2800" dirty="0"/>
              <a:t>-service-name&gt;.azure-api.net</a:t>
            </a:r>
          </a:p>
          <a:p>
            <a:pPr marL="685800" lvl="1" indent="-457200">
              <a:lnSpc>
                <a:spcPct val="90000"/>
              </a:lnSpc>
              <a:buFont typeface="Arial" panose="020B0604020202020204" pitchFamily="34" charset="0"/>
              <a:buChar char="•"/>
            </a:pPr>
            <a:r>
              <a:rPr lang="en-US" sz="2800" dirty="0"/>
              <a:t>Portal - &lt;</a:t>
            </a:r>
            <a:r>
              <a:rPr lang="en-US" sz="2800" dirty="0" err="1"/>
              <a:t>apim</a:t>
            </a:r>
            <a:r>
              <a:rPr lang="en-US" sz="2800" dirty="0"/>
              <a:t>-service-name&gt;.portal.azure-api.net</a:t>
            </a:r>
          </a:p>
          <a:p>
            <a:pPr marL="685800" lvl="1" indent="-457200">
              <a:lnSpc>
                <a:spcPct val="90000"/>
              </a:lnSpc>
              <a:buFont typeface="Arial" panose="020B0604020202020204" pitchFamily="34" charset="0"/>
              <a:buChar char="•"/>
            </a:pPr>
            <a:r>
              <a:rPr lang="en-US" sz="2800" dirty="0"/>
              <a:t>Management - &lt;</a:t>
            </a:r>
            <a:r>
              <a:rPr lang="en-US" sz="2800" dirty="0" err="1"/>
              <a:t>apim</a:t>
            </a:r>
            <a:r>
              <a:rPr lang="en-US" sz="2800" dirty="0"/>
              <a:t>-service-name&gt;.management.azure-api.net</a:t>
            </a:r>
          </a:p>
          <a:p>
            <a:pPr marL="685800" lvl="1" indent="-457200">
              <a:lnSpc>
                <a:spcPct val="90000"/>
              </a:lnSpc>
              <a:buFont typeface="Arial" panose="020B0604020202020204" pitchFamily="34" charset="0"/>
              <a:buChar char="•"/>
            </a:pPr>
            <a:r>
              <a:rPr lang="en-US" sz="2800" dirty="0"/>
              <a:t>SCM - &lt;</a:t>
            </a:r>
            <a:r>
              <a:rPr lang="en-US" sz="2800" dirty="0" err="1"/>
              <a:t>apim</a:t>
            </a:r>
            <a:r>
              <a:rPr lang="en-US" sz="2800" dirty="0"/>
              <a:t>-service-name&gt;.scm.azure-api.net</a:t>
            </a:r>
          </a:p>
          <a:p>
            <a:pPr marL="457200" indent="-457200">
              <a:lnSpc>
                <a:spcPct val="90000"/>
              </a:lnSpc>
              <a:buFont typeface="Arial" panose="020B0604020202020204" pitchFamily="34" charset="0"/>
              <a:buChar char="•"/>
            </a:pPr>
            <a:r>
              <a:rPr lang="en-US" sz="3600" dirty="0"/>
              <a:t>Consumption plan – can only change Gateway</a:t>
            </a:r>
          </a:p>
          <a:p>
            <a:pPr marL="457200" indent="-457200">
              <a:lnSpc>
                <a:spcPct val="90000"/>
              </a:lnSpc>
              <a:buFont typeface="Arial" panose="020B0604020202020204" pitchFamily="34" charset="0"/>
              <a:buChar char="•"/>
            </a:pPr>
            <a:r>
              <a:rPr lang="en-US" sz="3600" dirty="0"/>
              <a:t>Premium – tier supports setting multiple host names for the Gateway </a:t>
            </a:r>
          </a:p>
          <a:p>
            <a:pPr marL="457200" indent="-457200">
              <a:lnSpc>
                <a:spcPct val="90000"/>
              </a:lnSpc>
              <a:buFont typeface="Arial" panose="020B0604020202020204" pitchFamily="34" charset="0"/>
              <a:buChar char="•"/>
            </a:pPr>
            <a:r>
              <a:rPr lang="en-US" sz="3600" dirty="0"/>
              <a:t>SSL certificate can be uploaded form the </a:t>
            </a:r>
            <a:r>
              <a:rPr lang="en-US" sz="3600" dirty="0" err="1"/>
              <a:t>pfx</a:t>
            </a:r>
            <a:r>
              <a:rPr lang="en-US" sz="3600" dirty="0"/>
              <a:t> file or referenced from </a:t>
            </a:r>
            <a:r>
              <a:rPr lang="en-US" sz="3600" dirty="0" err="1"/>
              <a:t>kevaylt</a:t>
            </a:r>
            <a:endParaRPr lang="en-US" sz="3600" dirty="0"/>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400800"/>
            <a:ext cx="11302453" cy="307777"/>
          </a:xfrm>
          <a:prstGeom prst="rect">
            <a:avLst/>
          </a:prstGeom>
          <a:noFill/>
        </p:spPr>
        <p:txBody>
          <a:bodyPr wrap="none" lIns="0" tIns="0" rIns="0" bIns="0" rtlCol="0">
            <a:spAutoFit/>
          </a:bodyPr>
          <a:lstStyle/>
          <a:p>
            <a:r>
              <a:rPr lang="nb-NO" sz="2000" dirty="0">
                <a:hlinkClick r:id="rId3"/>
              </a:rPr>
              <a:t>https://docs.microsoft.com/en-us/azure/api-management/scripts/powershell-setup-custom-domain</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1892698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Managing SSL certificates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Default </a:t>
            </a:r>
            <a:r>
              <a:rPr lang="en-US" sz="3600" dirty="0" err="1"/>
              <a:t>dns</a:t>
            </a:r>
            <a:r>
              <a:rPr lang="en-US" sz="3600" dirty="0"/>
              <a:t>:</a:t>
            </a:r>
          </a:p>
          <a:p>
            <a:pPr marL="685800" lvl="1" indent="-457200">
              <a:lnSpc>
                <a:spcPct val="90000"/>
              </a:lnSpc>
              <a:buFont typeface="Arial" panose="020B0604020202020204" pitchFamily="34" charset="0"/>
              <a:buChar char="•"/>
            </a:pPr>
            <a:r>
              <a:rPr lang="en-US" sz="2800" dirty="0"/>
              <a:t>Gateway -  &lt;</a:t>
            </a:r>
            <a:r>
              <a:rPr lang="en-US" sz="2800" dirty="0" err="1"/>
              <a:t>apim</a:t>
            </a:r>
            <a:r>
              <a:rPr lang="en-US" sz="2800" dirty="0"/>
              <a:t>-service-name&gt;.azure-api.net</a:t>
            </a:r>
          </a:p>
          <a:p>
            <a:pPr marL="685800" lvl="1" indent="-457200">
              <a:lnSpc>
                <a:spcPct val="90000"/>
              </a:lnSpc>
              <a:buFont typeface="Arial" panose="020B0604020202020204" pitchFamily="34" charset="0"/>
              <a:buChar char="•"/>
            </a:pPr>
            <a:r>
              <a:rPr lang="en-US" sz="2800" dirty="0"/>
              <a:t>Portal - &lt;</a:t>
            </a:r>
            <a:r>
              <a:rPr lang="en-US" sz="2800" dirty="0" err="1"/>
              <a:t>apim</a:t>
            </a:r>
            <a:r>
              <a:rPr lang="en-US" sz="2800" dirty="0"/>
              <a:t>-service-name&gt;.portal.azure-api.net</a:t>
            </a:r>
          </a:p>
          <a:p>
            <a:pPr marL="685800" lvl="1" indent="-457200">
              <a:lnSpc>
                <a:spcPct val="90000"/>
              </a:lnSpc>
              <a:buFont typeface="Arial" panose="020B0604020202020204" pitchFamily="34" charset="0"/>
              <a:buChar char="•"/>
            </a:pPr>
            <a:r>
              <a:rPr lang="en-US" sz="2800" dirty="0"/>
              <a:t>Management - &lt;</a:t>
            </a:r>
            <a:r>
              <a:rPr lang="en-US" sz="2800" dirty="0" err="1"/>
              <a:t>apim</a:t>
            </a:r>
            <a:r>
              <a:rPr lang="en-US" sz="2800" dirty="0"/>
              <a:t>-service-name&gt;.management.azure-api.net</a:t>
            </a:r>
          </a:p>
          <a:p>
            <a:pPr marL="685800" lvl="1" indent="-457200">
              <a:lnSpc>
                <a:spcPct val="90000"/>
              </a:lnSpc>
              <a:buFont typeface="Arial" panose="020B0604020202020204" pitchFamily="34" charset="0"/>
              <a:buChar char="•"/>
            </a:pPr>
            <a:r>
              <a:rPr lang="en-US" sz="2800" dirty="0"/>
              <a:t>SCM - &lt;</a:t>
            </a:r>
            <a:r>
              <a:rPr lang="en-US" sz="2800" dirty="0" err="1"/>
              <a:t>apim</a:t>
            </a:r>
            <a:r>
              <a:rPr lang="en-US" sz="2800" dirty="0"/>
              <a:t>-service-name&gt;.scm.azure-api.net</a:t>
            </a:r>
          </a:p>
          <a:p>
            <a:pPr marL="457200" indent="-457200">
              <a:lnSpc>
                <a:spcPct val="90000"/>
              </a:lnSpc>
              <a:buFont typeface="Arial" panose="020B0604020202020204" pitchFamily="34" charset="0"/>
              <a:buChar char="•"/>
            </a:pPr>
            <a:r>
              <a:rPr lang="en-US" sz="3600" dirty="0"/>
              <a:t>Consumption plan – can only change Gateway</a:t>
            </a:r>
          </a:p>
          <a:p>
            <a:pPr marL="457200" indent="-457200">
              <a:lnSpc>
                <a:spcPct val="90000"/>
              </a:lnSpc>
              <a:buFont typeface="Arial" panose="020B0604020202020204" pitchFamily="34" charset="0"/>
              <a:buChar char="•"/>
            </a:pPr>
            <a:r>
              <a:rPr lang="en-US" sz="3600" dirty="0"/>
              <a:t>Premium – tier supports setting multiple host names for the Gateway </a:t>
            </a:r>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400800"/>
            <a:ext cx="11302453" cy="307777"/>
          </a:xfrm>
          <a:prstGeom prst="rect">
            <a:avLst/>
          </a:prstGeom>
          <a:noFill/>
        </p:spPr>
        <p:txBody>
          <a:bodyPr wrap="none" lIns="0" tIns="0" rIns="0" bIns="0" rtlCol="0">
            <a:spAutoFit/>
          </a:bodyPr>
          <a:lstStyle/>
          <a:p>
            <a:r>
              <a:rPr lang="nb-NO" sz="2000" dirty="0">
                <a:hlinkClick r:id="rId3"/>
              </a:rPr>
              <a:t>https://docs.microsoft.com/en-us/azure/api-management/scripts/powershell-setup-custom-domain</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994769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Security</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You can secure back-end services using client certificate</a:t>
            </a:r>
          </a:p>
          <a:p>
            <a:pPr marL="457200" indent="-457200">
              <a:lnSpc>
                <a:spcPct val="90000"/>
              </a:lnSpc>
              <a:buFont typeface="Arial" panose="020B0604020202020204" pitchFamily="34" charset="0"/>
              <a:buChar char="•"/>
            </a:pPr>
            <a:r>
              <a:rPr lang="en-US" sz="3600" dirty="0"/>
              <a:t>You can secure your APIs using client certificate authentication (with policies)</a:t>
            </a:r>
          </a:p>
          <a:p>
            <a:pPr marL="685800" lvl="1" indent="-457200">
              <a:lnSpc>
                <a:spcPct val="90000"/>
              </a:lnSpc>
              <a:buFont typeface="Arial" panose="020B0604020202020204" pitchFamily="34" charset="0"/>
              <a:buChar char="•"/>
            </a:pPr>
            <a:r>
              <a:rPr lang="en-US" sz="2800" dirty="0"/>
              <a:t>Checking the issuer and subject</a:t>
            </a:r>
          </a:p>
          <a:p>
            <a:pPr marL="685800" lvl="1" indent="-457200">
              <a:lnSpc>
                <a:spcPct val="90000"/>
              </a:lnSpc>
              <a:buFont typeface="Arial" panose="020B0604020202020204" pitchFamily="34" charset="0"/>
              <a:buChar char="•"/>
            </a:pPr>
            <a:r>
              <a:rPr lang="en-US" sz="2800" dirty="0"/>
              <a:t>Checking the thumbprint</a:t>
            </a:r>
          </a:p>
          <a:p>
            <a:pPr marL="685800" lvl="1" indent="-457200">
              <a:lnSpc>
                <a:spcPct val="90000"/>
              </a:lnSpc>
              <a:buFont typeface="Arial" panose="020B0604020202020204" pitchFamily="34" charset="0"/>
              <a:buChar char="•"/>
            </a:pPr>
            <a:r>
              <a:rPr lang="en-US" sz="2800" dirty="0"/>
              <a:t>Checking a thumbprint against certificates uploaded to API Management</a:t>
            </a:r>
          </a:p>
          <a:p>
            <a:pPr marL="457200" indent="-457200">
              <a:lnSpc>
                <a:spcPct val="90000"/>
              </a:lnSpc>
              <a:buFont typeface="Arial" panose="020B0604020202020204" pitchFamily="34" charset="0"/>
              <a:buChar char="•"/>
            </a:pPr>
            <a:r>
              <a:rPr lang="en-US" sz="3600" dirty="0"/>
              <a:t>Protect an API by using OAuth 2.0 with Azure Active Directory and API Management</a:t>
            </a:r>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5963478"/>
            <a:ext cx="12852686" cy="923330"/>
          </a:xfrm>
          <a:prstGeom prst="rect">
            <a:avLst/>
          </a:prstGeom>
          <a:noFill/>
        </p:spPr>
        <p:txBody>
          <a:bodyPr wrap="none" lIns="0" tIns="0" rIns="0" bIns="0" rtlCol="0">
            <a:spAutoFit/>
          </a:bodyPr>
          <a:lstStyle/>
          <a:p>
            <a:r>
              <a:rPr lang="nb-NO" sz="2000" dirty="0">
                <a:hlinkClick r:id="rId3"/>
              </a:rPr>
              <a:t>https://docs.microsoft.com/en-us/azure/api-management/api-management-howto-mutual-certificates</a:t>
            </a:r>
            <a:endParaRPr lang="nb-NO" sz="2000" dirty="0"/>
          </a:p>
          <a:p>
            <a:r>
              <a:rPr lang="nb-NO" sz="2000" dirty="0">
                <a:hlinkClick r:id="rId4"/>
              </a:rPr>
              <a:t>https://docs.microsoft.com/en-us/azure/api-management/api-management-howto-mutual-certificates-for-clients</a:t>
            </a:r>
            <a:endParaRPr lang="nb-NO" sz="2000" dirty="0"/>
          </a:p>
          <a:p>
            <a:r>
              <a:rPr lang="nb-NO" sz="2000" dirty="0">
                <a:hlinkClick r:id="rId5"/>
              </a:rPr>
              <a:t>https://docs.microsoft.com/en-us/azure/api-management/api-management-howto-protect-backend-with-aad</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947269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Upgrade and scale</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24521" y="1133061"/>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You can choose </a:t>
            </a:r>
            <a:r>
              <a:rPr lang="en-US" sz="3600"/>
              <a:t>between 4 </a:t>
            </a:r>
            <a:r>
              <a:rPr lang="en-US" sz="3600" dirty="0"/>
              <a:t>tiers: Developer, Basic, Standard and Premium</a:t>
            </a:r>
          </a:p>
          <a:p>
            <a:pPr marL="457200" indent="-457200">
              <a:lnSpc>
                <a:spcPct val="90000"/>
              </a:lnSpc>
              <a:buFont typeface="Arial" panose="020B0604020202020204" pitchFamily="34" charset="0"/>
              <a:buChar char="•"/>
            </a:pPr>
            <a:r>
              <a:rPr lang="en-US" sz="3600" dirty="0"/>
              <a:t>Basic – up to 2 units</a:t>
            </a:r>
          </a:p>
          <a:p>
            <a:pPr marL="457200" indent="-457200">
              <a:lnSpc>
                <a:spcPct val="90000"/>
              </a:lnSpc>
              <a:buFont typeface="Arial" panose="020B0604020202020204" pitchFamily="34" charset="0"/>
              <a:buChar char="•"/>
            </a:pPr>
            <a:r>
              <a:rPr lang="en-US" sz="3600" dirty="0"/>
              <a:t>Standard – up to 4 units</a:t>
            </a:r>
          </a:p>
          <a:p>
            <a:pPr marL="457200" indent="-457200">
              <a:lnSpc>
                <a:spcPct val="90000"/>
              </a:lnSpc>
              <a:buFont typeface="Arial" panose="020B0604020202020204" pitchFamily="34" charset="0"/>
              <a:buChar char="•"/>
            </a:pPr>
            <a:r>
              <a:rPr lang="en-US" sz="3600" dirty="0"/>
              <a:t>Premium - enables to distribute a single instance across any number of Azure regions (DR)</a:t>
            </a:r>
          </a:p>
          <a:p>
            <a:pPr marL="457200" indent="-457200">
              <a:lnSpc>
                <a:spcPct val="90000"/>
              </a:lnSpc>
              <a:buFont typeface="Arial" panose="020B0604020202020204" pitchFamily="34" charset="0"/>
              <a:buChar char="•"/>
            </a:pPr>
            <a:r>
              <a:rPr lang="en-US" sz="3600" dirty="0"/>
              <a:t>Autoscaling (only Standard and Premium) </a:t>
            </a:r>
          </a:p>
          <a:p>
            <a:pPr marL="685800" lvl="1" indent="-457200">
              <a:lnSpc>
                <a:spcPct val="90000"/>
              </a:lnSpc>
              <a:buFont typeface="Arial" panose="020B0604020202020204" pitchFamily="34" charset="0"/>
              <a:buChar char="•"/>
            </a:pPr>
            <a:r>
              <a:rPr lang="en-US" sz="2800" dirty="0"/>
              <a:t>Uses Azure Monitor and rules based on metrics</a:t>
            </a:r>
          </a:p>
          <a:p>
            <a:pPr marL="685800" lvl="1" indent="-457200">
              <a:lnSpc>
                <a:spcPct val="90000"/>
              </a:lnSpc>
              <a:buFont typeface="Arial" panose="020B0604020202020204" pitchFamily="34" charset="0"/>
              <a:buChar char="•"/>
            </a:pPr>
            <a:r>
              <a:rPr lang="en-US" sz="2800" dirty="0"/>
              <a:t>Can be configured to scale in and scale out</a:t>
            </a:r>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093023"/>
            <a:ext cx="10559429" cy="615553"/>
          </a:xfrm>
          <a:prstGeom prst="rect">
            <a:avLst/>
          </a:prstGeom>
          <a:noFill/>
        </p:spPr>
        <p:txBody>
          <a:bodyPr wrap="none" lIns="0" tIns="0" rIns="0" bIns="0" rtlCol="0">
            <a:spAutoFit/>
          </a:bodyPr>
          <a:lstStyle/>
          <a:p>
            <a:r>
              <a:rPr lang="nb-NO" sz="2000" dirty="0">
                <a:hlinkClick r:id="rId3"/>
              </a:rPr>
              <a:t>https://docs.microsoft.com/en-us/azure/api-management/upgrade-and-scale</a:t>
            </a:r>
            <a:endParaRPr lang="nb-NO" sz="2000" dirty="0"/>
          </a:p>
          <a:p>
            <a:r>
              <a:rPr lang="nb-NO" sz="2000" dirty="0">
                <a:hlinkClick r:id="rId4"/>
              </a:rPr>
              <a:t>https://docs.microsoft.com/en-us/azure/api-management/api-management-howto-autoscale</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3891028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again ... </a:t>
            </a:r>
          </a:p>
        </p:txBody>
      </p:sp>
    </p:spTree>
    <p:extLst>
      <p:ext uri="{BB962C8B-B14F-4D97-AF65-F5344CB8AC3E}">
        <p14:creationId xmlns:p14="http://schemas.microsoft.com/office/powerpoint/2010/main" val="2053585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FA8A5E2F-FE1F-9949-8CA4-9DF3A23EF136}"/>
              </a:ext>
            </a:extLst>
          </p:cNvPr>
          <p:cNvGraphicFramePr>
            <a:graphicFrameLocks noGrp="1"/>
          </p:cNvGraphicFramePr>
          <p:nvPr>
            <p:extLst>
              <p:ext uri="{D42A27DB-BD31-4B8C-83A1-F6EECF244321}">
                <p14:modId xmlns:p14="http://schemas.microsoft.com/office/powerpoint/2010/main" val="1202227933"/>
              </p:ext>
            </p:extLst>
          </p:nvPr>
        </p:nvGraphicFramePr>
        <p:xfrm>
          <a:off x="8069945"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a:t>Frictionless consumption</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Self-service user onboarding</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l">
                        <a:lnSpc>
                          <a:spcPct val="100000"/>
                        </a:lnSpc>
                        <a:buFontTx/>
                        <a:buNone/>
                      </a:pPr>
                      <a:endParaRPr lang="en-US" sz="14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graphicFrame>
        <p:nvGraphicFramePr>
          <p:cNvPr id="16" name="Table 15">
            <a:extLst>
              <a:ext uri="{FF2B5EF4-FFF2-40B4-BE49-F238E27FC236}">
                <a16:creationId xmlns:a16="http://schemas.microsoft.com/office/drawing/2014/main" id="{829C66A4-4329-6148-99EE-D2F089F9874A}"/>
              </a:ext>
            </a:extLst>
          </p:cNvPr>
          <p:cNvGraphicFramePr>
            <a:graphicFrameLocks noGrp="1"/>
          </p:cNvGraphicFramePr>
          <p:nvPr>
            <p:extLst>
              <p:ext uri="{D42A27DB-BD31-4B8C-83A1-F6EECF244321}">
                <p14:modId xmlns:p14="http://schemas.microsoft.com/office/powerpoint/2010/main" val="331364391"/>
              </p:ext>
            </p:extLst>
          </p:nvPr>
        </p:nvGraphicFramePr>
        <p:xfrm>
          <a:off x="4329104"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a:t>Front door</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Single point of ingress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l">
                        <a:lnSpc>
                          <a:spcPct val="100000"/>
                        </a:lnSpc>
                        <a:buFontTx/>
                        <a:buNone/>
                      </a:pPr>
                      <a:endParaRPr lang="en-US" sz="1400" dirty="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sp>
        <p:nvSpPr>
          <p:cNvPr id="2" name="Title 1">
            <a:extLst>
              <a:ext uri="{FF2B5EF4-FFF2-40B4-BE49-F238E27FC236}">
                <a16:creationId xmlns:a16="http://schemas.microsoft.com/office/drawing/2014/main" id="{8A5A3448-1497-FD40-B70E-71877A962843}"/>
              </a:ext>
            </a:extLst>
          </p:cNvPr>
          <p:cNvSpPr>
            <a:spLocks noGrp="1"/>
          </p:cNvSpPr>
          <p:nvPr>
            <p:ph type="title"/>
          </p:nvPr>
        </p:nvSpPr>
        <p:spPr/>
        <p:txBody>
          <a:bodyPr/>
          <a:lstStyle/>
          <a:p>
            <a:r>
              <a:rPr lang="en-US" dirty="0"/>
              <a:t>Essence of API Management</a:t>
            </a:r>
          </a:p>
        </p:txBody>
      </p:sp>
      <p:graphicFrame>
        <p:nvGraphicFramePr>
          <p:cNvPr id="4" name="Table 3">
            <a:extLst>
              <a:ext uri="{FF2B5EF4-FFF2-40B4-BE49-F238E27FC236}">
                <a16:creationId xmlns:a16="http://schemas.microsoft.com/office/drawing/2014/main" id="{AA546AF0-05ED-794F-848A-23D24F4F6D48}"/>
              </a:ext>
            </a:extLst>
          </p:cNvPr>
          <p:cNvGraphicFramePr>
            <a:graphicFrameLocks noGrp="1"/>
          </p:cNvGraphicFramePr>
          <p:nvPr>
            <p:extLst>
              <p:ext uri="{D42A27DB-BD31-4B8C-83A1-F6EECF244321}">
                <p14:modId xmlns:p14="http://schemas.microsoft.com/office/powerpoint/2010/main" val="183608753"/>
              </p:ext>
            </p:extLst>
          </p:nvPr>
        </p:nvGraphicFramePr>
        <p:xfrm>
          <a:off x="588263"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pPr algn="ctr"/>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dirty="0"/>
                        <a:t>Façade</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Hide backends from frontends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ctr">
                        <a:lnSpc>
                          <a:spcPct val="100000"/>
                        </a:lnSpc>
                        <a:buFontTx/>
                        <a:buNone/>
                      </a:pPr>
                      <a:endParaRPr lang="en-US" sz="1400" dirty="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sp>
        <p:nvSpPr>
          <p:cNvPr id="5" name="building_5" title="Icon of a building with columns in a row and a triangular top">
            <a:extLst>
              <a:ext uri="{FF2B5EF4-FFF2-40B4-BE49-F238E27FC236}">
                <a16:creationId xmlns:a16="http://schemas.microsoft.com/office/drawing/2014/main" id="{C6C93E34-9095-3741-B3C2-966D5D876EF6}"/>
              </a:ext>
            </a:extLst>
          </p:cNvPr>
          <p:cNvSpPr>
            <a:spLocks noChangeAspect="1" noEditPoints="1"/>
          </p:cNvSpPr>
          <p:nvPr/>
        </p:nvSpPr>
        <p:spPr bwMode="auto">
          <a:xfrm>
            <a:off x="1928814" y="1766789"/>
            <a:ext cx="800646" cy="68580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TextBox 9">
            <a:extLst>
              <a:ext uri="{FF2B5EF4-FFF2-40B4-BE49-F238E27FC236}">
                <a16:creationId xmlns:a16="http://schemas.microsoft.com/office/drawing/2014/main" id="{006D9603-AF03-E94E-A6A4-A7A410F8CB45}"/>
              </a:ext>
            </a:extLst>
          </p:cNvPr>
          <p:cNvSpPr txBox="1"/>
          <p:nvPr/>
        </p:nvSpPr>
        <p:spPr>
          <a:xfrm>
            <a:off x="184222" y="3611423"/>
            <a:ext cx="4265891" cy="1908215"/>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Move backends without impacting frontends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Re-architect backends without impact on frontends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Expose a subset of backend capabilities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Aggregate or slice backends into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Modernize legacy backends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Decouple frontend developers with mocks</a:t>
            </a:r>
          </a:p>
        </p:txBody>
      </p:sp>
      <p:sp>
        <p:nvSpPr>
          <p:cNvPr id="15" name="door" title="Icon of an open doorway">
            <a:extLst>
              <a:ext uri="{FF2B5EF4-FFF2-40B4-BE49-F238E27FC236}">
                <a16:creationId xmlns:a16="http://schemas.microsoft.com/office/drawing/2014/main" id="{AB40BF95-295F-8849-9538-7E9835608F7F}"/>
              </a:ext>
            </a:extLst>
          </p:cNvPr>
          <p:cNvSpPr>
            <a:spLocks noChangeAspect="1" noEditPoints="1"/>
          </p:cNvSpPr>
          <p:nvPr/>
        </p:nvSpPr>
        <p:spPr bwMode="auto">
          <a:xfrm>
            <a:off x="5820970" y="1766789"/>
            <a:ext cx="485653" cy="68580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D46D175C-DC91-614C-9389-250C4C256361}"/>
              </a:ext>
            </a:extLst>
          </p:cNvPr>
          <p:cNvSpPr txBox="1"/>
          <p:nvPr/>
        </p:nvSpPr>
        <p:spPr>
          <a:xfrm>
            <a:off x="5380457" y="3611423"/>
            <a:ext cx="1431086" cy="224676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Route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Authenticate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Authorize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Throttle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Transform</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Trace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Meter</a:t>
            </a:r>
          </a:p>
        </p:txBody>
      </p:sp>
      <p:sp>
        <p:nvSpPr>
          <p:cNvPr id="21" name="TextBox 20">
            <a:extLst>
              <a:ext uri="{FF2B5EF4-FFF2-40B4-BE49-F238E27FC236}">
                <a16:creationId xmlns:a16="http://schemas.microsoft.com/office/drawing/2014/main" id="{36558177-C2EF-7646-8291-DF9588381E24}"/>
              </a:ext>
            </a:extLst>
          </p:cNvPr>
          <p:cNvSpPr txBox="1"/>
          <p:nvPr/>
        </p:nvSpPr>
        <p:spPr>
          <a:xfrm>
            <a:off x="8109991" y="3611422"/>
            <a:ext cx="3389294" cy="224676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Discover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Learn how to use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Try APIs without writing any code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Request and receive access to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Download API specs, samples, and SDKs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Interact with the API provider</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Get usage reports</a:t>
            </a:r>
          </a:p>
        </p:txBody>
      </p:sp>
      <p:sp>
        <p:nvSpPr>
          <p:cNvPr id="22" name="pizza" title="Icon of a slice of pizza">
            <a:extLst>
              <a:ext uri="{FF2B5EF4-FFF2-40B4-BE49-F238E27FC236}">
                <a16:creationId xmlns:a16="http://schemas.microsoft.com/office/drawing/2014/main" id="{B39ECEF0-0675-BB42-A2D2-6853A70475F9}"/>
              </a:ext>
            </a:extLst>
          </p:cNvPr>
          <p:cNvSpPr>
            <a:spLocks noChangeAspect="1" noEditPoints="1"/>
          </p:cNvSpPr>
          <p:nvPr/>
        </p:nvSpPr>
        <p:spPr bwMode="auto">
          <a:xfrm>
            <a:off x="9548916" y="1766789"/>
            <a:ext cx="511444" cy="68580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16253322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E0A7F-605D-1846-8233-A45BE701119C}"/>
              </a:ext>
            </a:extLst>
          </p:cNvPr>
          <p:cNvSpPr/>
          <p:nvPr/>
        </p:nvSpPr>
        <p:spPr>
          <a:xfrm>
            <a:off x="408709" y="736456"/>
            <a:ext cx="11333018" cy="2554545"/>
          </a:xfrm>
          <a:prstGeom prst="rect">
            <a:avLst/>
          </a:prstGeom>
        </p:spPr>
        <p:txBody>
          <a:bodyPr wrap="square">
            <a:spAutoFit/>
          </a:bodyPr>
          <a:lstStyle/>
          <a:p>
            <a:r>
              <a:rPr lang="nb-NO" sz="2000" b="1" dirty="0">
                <a:solidFill>
                  <a:srgbClr val="24292E"/>
                </a:solidFill>
                <a:latin typeface="-apple-system"/>
              </a:rPr>
              <a:t>Task 6: Configure APIM to send logs to Event Hub</a:t>
            </a:r>
          </a:p>
          <a:p>
            <a:r>
              <a:rPr lang="nb-NO" sz="2000" dirty="0">
                <a:solidFill>
                  <a:srgbClr val="24292E"/>
                </a:solidFill>
                <a:latin typeface="-apple-system"/>
              </a:rPr>
              <a:t>We need to collect logs to event hub for further processing, therefore we need to do the following:</a:t>
            </a:r>
          </a:p>
          <a:p>
            <a:pPr marL="457200" indent="-457200">
              <a:buAutoNum type="arabicPeriod"/>
            </a:pPr>
            <a:r>
              <a:rPr lang="nb-NO" sz="2000" dirty="0">
                <a:solidFill>
                  <a:srgbClr val="24292E"/>
                </a:solidFill>
                <a:latin typeface="-apple-system"/>
              </a:rPr>
              <a:t>Create EventHub namespace </a:t>
            </a:r>
            <a:r>
              <a:rPr lang="nb-NO" sz="2000">
                <a:solidFill>
                  <a:srgbClr val="24292E"/>
                </a:solidFill>
                <a:latin typeface="-apple-system"/>
              </a:rPr>
              <a:t>with EventHub </a:t>
            </a:r>
            <a:r>
              <a:rPr lang="nb-NO" sz="2000" dirty="0">
                <a:solidFill>
                  <a:srgbClr val="24292E"/>
                </a:solidFill>
                <a:latin typeface="-apple-system"/>
              </a:rPr>
              <a:t>called </a:t>
            </a:r>
            <a:r>
              <a:rPr lang="nb-NO" sz="2000" b="1" i="1" dirty="0">
                <a:solidFill>
                  <a:srgbClr val="24292E"/>
                </a:solidFill>
                <a:latin typeface="-apple-system"/>
              </a:rPr>
              <a:t>apimlogs</a:t>
            </a:r>
            <a:endParaRPr lang="nb-NO" sz="2000" dirty="0">
              <a:solidFill>
                <a:srgbClr val="24292E"/>
              </a:solidFill>
              <a:latin typeface="-apple-system"/>
            </a:endParaRPr>
          </a:p>
          <a:p>
            <a:pPr marL="457200" indent="-457200">
              <a:buAutoNum type="arabicPeriod"/>
            </a:pPr>
            <a:r>
              <a:rPr lang="nb-NO" sz="2000" dirty="0">
                <a:solidFill>
                  <a:srgbClr val="24292E"/>
                </a:solidFill>
                <a:latin typeface="-apple-system"/>
              </a:rPr>
              <a:t>Add new APIM EventHub logger and use EventHub created at #1</a:t>
            </a:r>
          </a:p>
          <a:p>
            <a:pPr marL="457200" indent="-457200">
              <a:buFontTx/>
              <a:buAutoNum type="arabicPeriod"/>
            </a:pPr>
            <a:r>
              <a:rPr lang="nb-NO" sz="2000" dirty="0">
                <a:solidFill>
                  <a:srgbClr val="24292E"/>
                </a:solidFill>
                <a:latin typeface="-apple-system"/>
              </a:rPr>
              <a:t>Configure that all inbound calls for all APIS send the following data to EventHub:</a:t>
            </a:r>
            <a:br>
              <a:rPr lang="nb-NO" sz="2000" dirty="0">
                <a:solidFill>
                  <a:srgbClr val="24292E"/>
                </a:solidFill>
                <a:latin typeface="-apple-system"/>
              </a:rPr>
            </a:br>
            <a:r>
              <a:rPr lang="nb-NO" sz="2000" dirty="0">
                <a:solidFill>
                  <a:srgbClr val="24292E"/>
                </a:solidFill>
                <a:latin typeface="-apple-system"/>
              </a:rPr>
              <a:t>	timestamp (in </a:t>
            </a:r>
            <a:r>
              <a:rPr lang="nb-NO" dirty="0"/>
              <a:t>UtcNow format), request id and operation name</a:t>
            </a:r>
          </a:p>
          <a:p>
            <a:pPr marL="457200" indent="-457200">
              <a:buAutoNum type="arabicPeriod"/>
            </a:pPr>
            <a:endParaRPr lang="nb-NO" sz="2000" dirty="0">
              <a:solidFill>
                <a:srgbClr val="24292E"/>
              </a:solidFill>
              <a:latin typeface="-apple-system"/>
            </a:endParaRPr>
          </a:p>
          <a:p>
            <a:endParaRPr lang="nb-NO" sz="2000" b="1" i="1" dirty="0">
              <a:solidFill>
                <a:srgbClr val="24292E"/>
              </a:solidFill>
              <a:effectLst/>
              <a:latin typeface="-apple-system"/>
            </a:endParaRPr>
          </a:p>
        </p:txBody>
      </p:sp>
      <p:sp>
        <p:nvSpPr>
          <p:cNvPr id="7" name="Rectangle 6">
            <a:extLst>
              <a:ext uri="{FF2B5EF4-FFF2-40B4-BE49-F238E27FC236}">
                <a16:creationId xmlns:a16="http://schemas.microsoft.com/office/drawing/2014/main" id="{CFCE1835-B9B9-4548-8038-D8DDA012F4D5}"/>
              </a:ext>
            </a:extLst>
          </p:cNvPr>
          <p:cNvSpPr/>
          <p:nvPr/>
        </p:nvSpPr>
        <p:spPr>
          <a:xfrm>
            <a:off x="408709" y="3260757"/>
            <a:ext cx="11180618" cy="1015663"/>
          </a:xfrm>
          <a:prstGeom prst="rect">
            <a:avLst/>
          </a:prstGeom>
        </p:spPr>
        <p:txBody>
          <a:bodyPr wrap="square">
            <a:spAutoFit/>
          </a:bodyPr>
          <a:lstStyle/>
          <a:p>
            <a:r>
              <a:rPr lang="nb-NO" sz="2000" b="1" dirty="0">
                <a:solidFill>
                  <a:srgbClr val="24292E"/>
                </a:solidFill>
                <a:latin typeface="-apple-system"/>
              </a:rPr>
              <a:t>Task 7: Configure APIM to send logs to Application Insight</a:t>
            </a:r>
          </a:p>
          <a:p>
            <a:r>
              <a:rPr lang="nb-NO" sz="2000" dirty="0">
                <a:solidFill>
                  <a:srgbClr val="24292E"/>
                </a:solidFill>
                <a:latin typeface="-apple-system"/>
              </a:rPr>
              <a:t>To simplify debugging we can send APIM logs to Aplication Insight. Let’s create new Application Insight instance and configure APIM that all APIs logs request data to Application Insight. </a:t>
            </a:r>
          </a:p>
        </p:txBody>
      </p:sp>
    </p:spTree>
    <p:extLst>
      <p:ext uri="{BB962C8B-B14F-4D97-AF65-F5344CB8AC3E}">
        <p14:creationId xmlns:p14="http://schemas.microsoft.com/office/powerpoint/2010/main" val="11400878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p:cNvSpPr>
            <a:spLocks noGrp="1"/>
          </p:cNvSpPr>
          <p:nvPr>
            <p:ph type="body" sz="quarter" idx="10"/>
          </p:nvPr>
        </p:nvSpPr>
        <p:spPr>
          <a:xfrm>
            <a:off x="4938315" y="585788"/>
            <a:ext cx="6669658" cy="5683250"/>
          </a:xfrm>
          <a:prstGeom prst="rect">
            <a:avLst/>
          </a:prstGeom>
        </p:spPr>
        <p:txBody>
          <a:bodyPr wrap="square" anchor="ctr">
            <a:normAutofit/>
          </a:bodyPr>
          <a:lstStyle/>
          <a:p>
            <a:pPr marL="457200" indent="-457200">
              <a:lnSpc>
                <a:spcPct val="90000"/>
              </a:lnSpc>
              <a:buFont typeface="Arial" panose="020B0604020202020204" pitchFamily="34" charset="0"/>
              <a:buChar char="•"/>
            </a:pPr>
            <a:r>
              <a:rPr lang="en-US" sz="2600" dirty="0"/>
              <a:t>Package and publish APIs to developers and partners</a:t>
            </a:r>
          </a:p>
          <a:p>
            <a:pPr marL="457200" indent="-457200">
              <a:lnSpc>
                <a:spcPct val="90000"/>
              </a:lnSpc>
              <a:buFont typeface="Arial" panose="020B0604020202020204" pitchFamily="34" charset="0"/>
              <a:buChar char="•"/>
            </a:pPr>
            <a:r>
              <a:rPr lang="en-US" sz="2600" dirty="0"/>
              <a:t>Build an API façade for existing backend services</a:t>
            </a:r>
          </a:p>
          <a:p>
            <a:pPr marL="457200" indent="-457200">
              <a:lnSpc>
                <a:spcPct val="90000"/>
              </a:lnSpc>
              <a:buFont typeface="Arial" panose="020B0604020202020204" pitchFamily="34" charset="0"/>
              <a:buChar char="•"/>
            </a:pPr>
            <a:r>
              <a:rPr lang="en-US" sz="2600" dirty="0"/>
              <a:t>Add new capabilities to APIs</a:t>
            </a:r>
          </a:p>
          <a:p>
            <a:pPr marL="457200" indent="-457200">
              <a:lnSpc>
                <a:spcPct val="90000"/>
              </a:lnSpc>
              <a:buFont typeface="Arial" panose="020B0604020202020204" pitchFamily="34" charset="0"/>
              <a:buChar char="•"/>
            </a:pPr>
            <a:r>
              <a:rPr lang="en-US" sz="2600" dirty="0"/>
              <a:t>Protect APIs from misuse and abuse</a:t>
            </a:r>
          </a:p>
          <a:p>
            <a:pPr marL="457200" indent="-457200">
              <a:lnSpc>
                <a:spcPct val="90000"/>
              </a:lnSpc>
              <a:buFont typeface="Arial" panose="020B0604020202020204" pitchFamily="34" charset="0"/>
              <a:buChar char="•"/>
            </a:pPr>
            <a:r>
              <a:rPr lang="en-US" sz="2600" dirty="0"/>
              <a:t>Gain insights into API usage and health</a:t>
            </a:r>
          </a:p>
          <a:p>
            <a:pPr marL="457200" indent="-457200">
              <a:lnSpc>
                <a:spcPct val="90000"/>
              </a:lnSpc>
              <a:buFont typeface="Arial" panose="020B0604020202020204" pitchFamily="34" charset="0"/>
              <a:buChar char="•"/>
            </a:pPr>
            <a:r>
              <a:rPr lang="en-US" sz="2600" dirty="0"/>
              <a:t>On-board developers via a self-service portal</a:t>
            </a:r>
          </a:p>
          <a:p>
            <a:pPr marL="457200" indent="-457200">
              <a:lnSpc>
                <a:spcPct val="90000"/>
              </a:lnSpc>
              <a:buFont typeface="Arial" panose="020B0604020202020204" pitchFamily="34" charset="0"/>
              <a:buChar char="•"/>
            </a:pPr>
            <a:r>
              <a:rPr lang="en-US" sz="2600" dirty="0"/>
              <a:t>Ramp-up developers with docs, samples, and API console</a:t>
            </a:r>
          </a:p>
        </p:txBody>
      </p:sp>
      <p:sp>
        <p:nvSpPr>
          <p:cNvPr id="17" name="Title 16"/>
          <p:cNvSpPr>
            <a:spLocks noGrp="1"/>
          </p:cNvSpPr>
          <p:nvPr>
            <p:ph type="title"/>
          </p:nvPr>
        </p:nvSpPr>
        <p:spPr>
          <a:xfrm>
            <a:off x="588263" y="585788"/>
            <a:ext cx="3780537" cy="5683250"/>
          </a:xfrm>
          <a:prstGeom prst="rect">
            <a:avLst/>
          </a:prstGeom>
        </p:spPr>
        <p:txBody>
          <a:bodyPr wrap="square" anchor="ctr">
            <a:normAutofit/>
          </a:bodyPr>
          <a:lstStyle/>
          <a:p>
            <a:r>
              <a:rPr lang="en-US" sz="3200" dirty="0"/>
              <a:t>What we can do with API Management</a:t>
            </a:r>
          </a:p>
        </p:txBody>
      </p:sp>
    </p:spTree>
    <p:extLst>
      <p:ext uri="{BB962C8B-B14F-4D97-AF65-F5344CB8AC3E}">
        <p14:creationId xmlns:p14="http://schemas.microsoft.com/office/powerpoint/2010/main" val="320574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How do we secure our APIs?</a:t>
            </a:r>
          </a:p>
        </p:txBody>
      </p:sp>
      <p:graphicFrame>
        <p:nvGraphicFramePr>
          <p:cNvPr id="20" name="Text Placeholder 5">
            <a:extLst>
              <a:ext uri="{FF2B5EF4-FFF2-40B4-BE49-F238E27FC236}">
                <a16:creationId xmlns:a16="http://schemas.microsoft.com/office/drawing/2014/main" id="{1B0169E4-EAF8-4E5C-8D44-D7F9495B7E29}"/>
              </a:ext>
            </a:extLst>
          </p:cNvPr>
          <p:cNvGraphicFramePr/>
          <p:nvPr>
            <p:extLst>
              <p:ext uri="{D42A27DB-BD31-4B8C-83A1-F6EECF244321}">
                <p14:modId xmlns:p14="http://schemas.microsoft.com/office/powerpoint/2010/main" val="2068560032"/>
              </p:ext>
            </p:extLst>
          </p:nvPr>
        </p:nvGraphicFramePr>
        <p:xfrm>
          <a:off x="584200" y="1435100"/>
          <a:ext cx="1092299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876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87EA-43B3-4681-BEF9-6021EC6EE11D}"/>
              </a:ext>
            </a:extLst>
          </p:cNvPr>
          <p:cNvSpPr>
            <a:spLocks noGrp="1"/>
          </p:cNvSpPr>
          <p:nvPr>
            <p:ph type="title"/>
          </p:nvPr>
        </p:nvSpPr>
        <p:spPr>
          <a:xfrm>
            <a:off x="588263" y="585788"/>
            <a:ext cx="3182027" cy="5683250"/>
          </a:xfrm>
          <a:prstGeom prst="rect">
            <a:avLst/>
          </a:prstGeom>
        </p:spPr>
        <p:txBody>
          <a:bodyPr wrap="square" anchor="ctr">
            <a:normAutofit/>
          </a:bodyPr>
          <a:lstStyle/>
          <a:p>
            <a:r>
              <a:rPr lang="en-US" dirty="0"/>
              <a:t>Main APIM usage</a:t>
            </a:r>
            <a:br>
              <a:rPr lang="en-US" dirty="0"/>
            </a:br>
            <a:r>
              <a:rPr lang="en-US" dirty="0">
                <a:solidFill>
                  <a:schemeClr val="tx1"/>
                </a:solidFill>
              </a:rPr>
              <a:t>at</a:t>
            </a:r>
            <a:r>
              <a:rPr lang="en-US" dirty="0">
                <a:solidFill>
                  <a:srgbClr val="FF5B24"/>
                </a:solidFill>
              </a:rPr>
              <a:t> </a:t>
            </a:r>
            <a:r>
              <a:rPr lang="en-US" dirty="0">
                <a:solidFill>
                  <a:schemeClr val="tx1"/>
                </a:solidFill>
              </a:rPr>
              <a:t>Vipps</a:t>
            </a:r>
          </a:p>
        </p:txBody>
      </p:sp>
      <p:sp>
        <p:nvSpPr>
          <p:cNvPr id="3" name="Content Placeholder 2">
            <a:extLst>
              <a:ext uri="{FF2B5EF4-FFF2-40B4-BE49-F238E27FC236}">
                <a16:creationId xmlns:a16="http://schemas.microsoft.com/office/drawing/2014/main" id="{CC908978-96B8-40EF-9F5D-DFF70AA9A2F7}"/>
              </a:ext>
            </a:extLst>
          </p:cNvPr>
          <p:cNvSpPr>
            <a:spLocks noGrp="1"/>
          </p:cNvSpPr>
          <p:nvPr>
            <p:ph type="body" sz="quarter" idx="11"/>
          </p:nvPr>
        </p:nvSpPr>
        <p:spPr>
          <a:xfrm>
            <a:off x="4941888" y="585788"/>
            <a:ext cx="6667500" cy="5683249"/>
          </a:xfrm>
          <a:prstGeom prst="rect">
            <a:avLst/>
          </a:prstGeom>
        </p:spPr>
        <p:txBody>
          <a:bodyPr vert="horz" wrap="square" lIns="0" tIns="0" rIns="0" bIns="0" rtlCol="0" anchor="ctr">
            <a:normAutofit/>
          </a:bodyPr>
          <a:lstStyle/>
          <a:p>
            <a:r>
              <a:rPr lang="en-US" dirty="0"/>
              <a:t>Compose APIs</a:t>
            </a:r>
          </a:p>
          <a:p>
            <a:r>
              <a:rPr lang="en-US" dirty="0"/>
              <a:t>Coarse grained access control </a:t>
            </a:r>
          </a:p>
          <a:p>
            <a:r>
              <a:rPr lang="en-US" dirty="0"/>
              <a:t>Rate limiting </a:t>
            </a:r>
          </a:p>
        </p:txBody>
      </p:sp>
    </p:spTree>
    <p:extLst>
      <p:ext uri="{BB962C8B-B14F-4D97-AF65-F5344CB8AC3E}">
        <p14:creationId xmlns:p14="http://schemas.microsoft.com/office/powerpoint/2010/main" val="25158463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Model</a:t>
            </a:r>
            <a:endParaRPr lang="en-US" dirty="0"/>
          </a:p>
        </p:txBody>
      </p:sp>
    </p:spTree>
    <p:extLst>
      <p:ext uri="{BB962C8B-B14F-4D97-AF65-F5344CB8AC3E}">
        <p14:creationId xmlns:p14="http://schemas.microsoft.com/office/powerpoint/2010/main" val="378802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B521502-5139-494D-B9B1-2B6DC4EA0256}"/>
              </a:ext>
            </a:extLst>
          </p:cNvPr>
          <p:cNvSpPr/>
          <p:nvPr/>
        </p:nvSpPr>
        <p:spPr>
          <a:xfrm>
            <a:off x="4437194" y="2325046"/>
            <a:ext cx="1786758" cy="816704"/>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Vipps </a:t>
            </a:r>
            <a:br>
              <a:rPr lang="en-US" sz="1600" b="1" dirty="0">
                <a:solidFill>
                  <a:srgbClr val="FF5B24"/>
                </a:solidFill>
              </a:rPr>
            </a:br>
            <a:r>
              <a:rPr lang="en-US" sz="1600" b="1" dirty="0">
                <a:solidFill>
                  <a:srgbClr val="FF5B24"/>
                </a:solidFill>
              </a:rPr>
              <a:t>Services</a:t>
            </a:r>
          </a:p>
        </p:txBody>
      </p:sp>
      <p:sp>
        <p:nvSpPr>
          <p:cNvPr id="8" name="Rounded Rectangle 7">
            <a:extLst>
              <a:ext uri="{FF2B5EF4-FFF2-40B4-BE49-F238E27FC236}">
                <a16:creationId xmlns:a16="http://schemas.microsoft.com/office/drawing/2014/main" id="{89E13E26-3E96-AC47-A4A5-08ADF3EFC310}"/>
              </a:ext>
            </a:extLst>
          </p:cNvPr>
          <p:cNvSpPr/>
          <p:nvPr/>
        </p:nvSpPr>
        <p:spPr>
          <a:xfrm>
            <a:off x="4437194" y="3574794"/>
            <a:ext cx="1786758" cy="816704"/>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Merchant Services</a:t>
            </a:r>
          </a:p>
        </p:txBody>
      </p:sp>
      <p:sp>
        <p:nvSpPr>
          <p:cNvPr id="9" name="Right Arrow 8">
            <a:extLst>
              <a:ext uri="{FF2B5EF4-FFF2-40B4-BE49-F238E27FC236}">
                <a16:creationId xmlns:a16="http://schemas.microsoft.com/office/drawing/2014/main" id="{334CD2FF-7529-834F-B319-6C0394901808}"/>
              </a:ext>
            </a:extLst>
          </p:cNvPr>
          <p:cNvSpPr/>
          <p:nvPr/>
        </p:nvSpPr>
        <p:spPr>
          <a:xfrm>
            <a:off x="2234787" y="2406819"/>
            <a:ext cx="1923111" cy="677158"/>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subscribes</a:t>
            </a:r>
          </a:p>
        </p:txBody>
      </p:sp>
      <p:pic>
        <p:nvPicPr>
          <p:cNvPr id="10" name="Graphic 9" descr="Smart Phone">
            <a:extLst>
              <a:ext uri="{FF2B5EF4-FFF2-40B4-BE49-F238E27FC236}">
                <a16:creationId xmlns:a16="http://schemas.microsoft.com/office/drawing/2014/main" id="{370C92DB-B020-2748-8A5D-9D5847BB79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0217" y="2271991"/>
            <a:ext cx="1019279" cy="1019279"/>
          </a:xfrm>
          <a:prstGeom prst="rect">
            <a:avLst/>
          </a:prstGeom>
        </p:spPr>
      </p:pic>
      <p:pic>
        <p:nvPicPr>
          <p:cNvPr id="11" name="Graphic 10" descr="Building">
            <a:extLst>
              <a:ext uri="{FF2B5EF4-FFF2-40B4-BE49-F238E27FC236}">
                <a16:creationId xmlns:a16="http://schemas.microsoft.com/office/drawing/2014/main" id="{77D93046-DF16-4842-80A5-BD42DB841B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4259" y="3536333"/>
            <a:ext cx="880641" cy="880641"/>
          </a:xfrm>
          <a:prstGeom prst="rect">
            <a:avLst/>
          </a:prstGeom>
        </p:spPr>
      </p:pic>
      <p:pic>
        <p:nvPicPr>
          <p:cNvPr id="12" name="Picture 11">
            <a:extLst>
              <a:ext uri="{FF2B5EF4-FFF2-40B4-BE49-F238E27FC236}">
                <a16:creationId xmlns:a16="http://schemas.microsoft.com/office/drawing/2014/main" id="{F7036DC7-A494-0B4E-A155-41C3AE89E0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3335" y="2666976"/>
            <a:ext cx="288327" cy="288327"/>
          </a:xfrm>
          <a:prstGeom prst="rect">
            <a:avLst/>
          </a:prstGeom>
        </p:spPr>
      </p:pic>
      <p:sp>
        <p:nvSpPr>
          <p:cNvPr id="13" name="Right Arrow 12">
            <a:extLst>
              <a:ext uri="{FF2B5EF4-FFF2-40B4-BE49-F238E27FC236}">
                <a16:creationId xmlns:a16="http://schemas.microsoft.com/office/drawing/2014/main" id="{67C61B9E-DC8A-E643-8E59-CB0514F0073B}"/>
              </a:ext>
            </a:extLst>
          </p:cNvPr>
          <p:cNvSpPr/>
          <p:nvPr/>
        </p:nvSpPr>
        <p:spPr>
          <a:xfrm>
            <a:off x="2234787" y="3646623"/>
            <a:ext cx="1923111" cy="677158"/>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subscribes</a:t>
            </a:r>
          </a:p>
        </p:txBody>
      </p:sp>
      <p:sp>
        <p:nvSpPr>
          <p:cNvPr id="14" name="Right Arrow 13">
            <a:extLst>
              <a:ext uri="{FF2B5EF4-FFF2-40B4-BE49-F238E27FC236}">
                <a16:creationId xmlns:a16="http://schemas.microsoft.com/office/drawing/2014/main" id="{68F138B7-1C8C-3A46-8A15-ECD8AFF98156}"/>
              </a:ext>
            </a:extLst>
          </p:cNvPr>
          <p:cNvSpPr/>
          <p:nvPr/>
        </p:nvSpPr>
        <p:spPr>
          <a:xfrm>
            <a:off x="6456412" y="2346077"/>
            <a:ext cx="2193112" cy="737843"/>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contains subset of</a:t>
            </a:r>
          </a:p>
        </p:txBody>
      </p:sp>
      <p:sp>
        <p:nvSpPr>
          <p:cNvPr id="15" name="Rounded Rectangle 14">
            <a:extLst>
              <a:ext uri="{FF2B5EF4-FFF2-40B4-BE49-F238E27FC236}">
                <a16:creationId xmlns:a16="http://schemas.microsoft.com/office/drawing/2014/main" id="{FDAB7EDA-1C88-3C45-9C62-7DEFEBBEECA1}"/>
              </a:ext>
            </a:extLst>
          </p:cNvPr>
          <p:cNvSpPr/>
          <p:nvPr/>
        </p:nvSpPr>
        <p:spPr>
          <a:xfrm>
            <a:off x="8881984" y="22742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6" name="Rounded Rectangle 15">
            <a:extLst>
              <a:ext uri="{FF2B5EF4-FFF2-40B4-BE49-F238E27FC236}">
                <a16:creationId xmlns:a16="http://schemas.microsoft.com/office/drawing/2014/main" id="{F09DA8B9-36C8-9E4B-B31D-D0B310BFA106}"/>
              </a:ext>
            </a:extLst>
          </p:cNvPr>
          <p:cNvSpPr/>
          <p:nvPr/>
        </p:nvSpPr>
        <p:spPr>
          <a:xfrm>
            <a:off x="9034384" y="24266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7" name="Rounded Rectangle 16">
            <a:extLst>
              <a:ext uri="{FF2B5EF4-FFF2-40B4-BE49-F238E27FC236}">
                <a16:creationId xmlns:a16="http://schemas.microsoft.com/office/drawing/2014/main" id="{93417269-2D9E-3D4E-BCEE-4BE6063BD9AF}"/>
              </a:ext>
            </a:extLst>
          </p:cNvPr>
          <p:cNvSpPr/>
          <p:nvPr/>
        </p:nvSpPr>
        <p:spPr>
          <a:xfrm>
            <a:off x="9186784" y="25790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8" name="Rounded Rectangle 17">
            <a:extLst>
              <a:ext uri="{FF2B5EF4-FFF2-40B4-BE49-F238E27FC236}">
                <a16:creationId xmlns:a16="http://schemas.microsoft.com/office/drawing/2014/main" id="{BCA433ED-5EC3-EE42-A42C-9160880C8D19}"/>
              </a:ext>
            </a:extLst>
          </p:cNvPr>
          <p:cNvSpPr/>
          <p:nvPr/>
        </p:nvSpPr>
        <p:spPr>
          <a:xfrm>
            <a:off x="9339184" y="27314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9" name="Rounded Rectangle 18">
            <a:extLst>
              <a:ext uri="{FF2B5EF4-FFF2-40B4-BE49-F238E27FC236}">
                <a16:creationId xmlns:a16="http://schemas.microsoft.com/office/drawing/2014/main" id="{0B0BE50C-2A33-BD48-A56D-6C3B66073961}"/>
              </a:ext>
            </a:extLst>
          </p:cNvPr>
          <p:cNvSpPr/>
          <p:nvPr/>
        </p:nvSpPr>
        <p:spPr>
          <a:xfrm>
            <a:off x="9186784" y="28838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0" name="Rounded Rectangle 19">
            <a:extLst>
              <a:ext uri="{FF2B5EF4-FFF2-40B4-BE49-F238E27FC236}">
                <a16:creationId xmlns:a16="http://schemas.microsoft.com/office/drawing/2014/main" id="{B2BB593D-9A55-7045-8ECD-9C8AB0DAF0CF}"/>
              </a:ext>
            </a:extLst>
          </p:cNvPr>
          <p:cNvSpPr/>
          <p:nvPr/>
        </p:nvSpPr>
        <p:spPr>
          <a:xfrm>
            <a:off x="9034384" y="3036639"/>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1" name="Rounded Rectangle 20">
            <a:extLst>
              <a:ext uri="{FF2B5EF4-FFF2-40B4-BE49-F238E27FC236}">
                <a16:creationId xmlns:a16="http://schemas.microsoft.com/office/drawing/2014/main" id="{F9209555-FEC2-6145-BB08-59D474D543C0}"/>
              </a:ext>
            </a:extLst>
          </p:cNvPr>
          <p:cNvSpPr/>
          <p:nvPr/>
        </p:nvSpPr>
        <p:spPr>
          <a:xfrm>
            <a:off x="8881984" y="31886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2" name="TextBox 21">
            <a:extLst>
              <a:ext uri="{FF2B5EF4-FFF2-40B4-BE49-F238E27FC236}">
                <a16:creationId xmlns:a16="http://schemas.microsoft.com/office/drawing/2014/main" id="{EEBF9D97-681C-704B-A566-EE52FAD7F684}"/>
              </a:ext>
            </a:extLst>
          </p:cNvPr>
          <p:cNvSpPr txBox="1"/>
          <p:nvPr/>
        </p:nvSpPr>
        <p:spPr>
          <a:xfrm>
            <a:off x="236086" y="2530389"/>
            <a:ext cx="1130887" cy="369332"/>
          </a:xfrm>
          <a:prstGeom prst="rect">
            <a:avLst/>
          </a:prstGeom>
          <a:noFill/>
        </p:spPr>
        <p:txBody>
          <a:bodyPr wrap="none" rtlCol="0">
            <a:spAutoFit/>
          </a:bodyPr>
          <a:lstStyle/>
          <a:p>
            <a:r>
              <a:rPr lang="en-US" sz="1800" dirty="0"/>
              <a:t>Vipps App</a:t>
            </a:r>
          </a:p>
        </p:txBody>
      </p:sp>
      <p:sp>
        <p:nvSpPr>
          <p:cNvPr id="23" name="TextBox 22">
            <a:extLst>
              <a:ext uri="{FF2B5EF4-FFF2-40B4-BE49-F238E27FC236}">
                <a16:creationId xmlns:a16="http://schemas.microsoft.com/office/drawing/2014/main" id="{2B191A99-A167-384E-B000-2F5BDE7D31B4}"/>
              </a:ext>
            </a:extLst>
          </p:cNvPr>
          <p:cNvSpPr txBox="1"/>
          <p:nvPr/>
        </p:nvSpPr>
        <p:spPr>
          <a:xfrm>
            <a:off x="228660" y="3759436"/>
            <a:ext cx="1261884" cy="369332"/>
          </a:xfrm>
          <a:prstGeom prst="rect">
            <a:avLst/>
          </a:prstGeom>
          <a:noFill/>
        </p:spPr>
        <p:txBody>
          <a:bodyPr wrap="none" rtlCol="0">
            <a:spAutoFit/>
          </a:bodyPr>
          <a:lstStyle/>
          <a:p>
            <a:r>
              <a:rPr lang="en-US" sz="1800"/>
              <a:t>Merchants</a:t>
            </a:r>
          </a:p>
        </p:txBody>
      </p:sp>
      <p:sp>
        <p:nvSpPr>
          <p:cNvPr id="24" name="Right Arrow 23">
            <a:extLst>
              <a:ext uri="{FF2B5EF4-FFF2-40B4-BE49-F238E27FC236}">
                <a16:creationId xmlns:a16="http://schemas.microsoft.com/office/drawing/2014/main" id="{6A3B0F22-32B6-5946-9F02-A5639571F4F2}"/>
              </a:ext>
            </a:extLst>
          </p:cNvPr>
          <p:cNvSpPr/>
          <p:nvPr/>
        </p:nvSpPr>
        <p:spPr>
          <a:xfrm>
            <a:off x="6456412" y="3600554"/>
            <a:ext cx="2193112" cy="737843"/>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contains subset of</a:t>
            </a:r>
          </a:p>
        </p:txBody>
      </p:sp>
      <p:sp>
        <p:nvSpPr>
          <p:cNvPr id="25" name="Rectangle 24">
            <a:extLst>
              <a:ext uri="{FF2B5EF4-FFF2-40B4-BE49-F238E27FC236}">
                <a16:creationId xmlns:a16="http://schemas.microsoft.com/office/drawing/2014/main" id="{95452FBE-7064-574B-A9ED-A5C112D17CE8}"/>
              </a:ext>
            </a:extLst>
          </p:cNvPr>
          <p:cNvSpPr/>
          <p:nvPr/>
        </p:nvSpPr>
        <p:spPr>
          <a:xfrm>
            <a:off x="4269031" y="2083810"/>
            <a:ext cx="7069498" cy="2594204"/>
          </a:xfrm>
          <a:prstGeom prst="rect">
            <a:avLst/>
          </a:prstGeom>
          <a:noFill/>
          <a:ln w="38100">
            <a:solidFill>
              <a:srgbClr val="48367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E22C5BE-F564-9341-85F6-24E0D05C34B7}"/>
              </a:ext>
            </a:extLst>
          </p:cNvPr>
          <p:cNvSpPr txBox="1"/>
          <p:nvPr/>
        </p:nvSpPr>
        <p:spPr>
          <a:xfrm>
            <a:off x="4249597" y="1691851"/>
            <a:ext cx="2351798" cy="338554"/>
          </a:xfrm>
          <a:prstGeom prst="rect">
            <a:avLst/>
          </a:prstGeom>
          <a:noFill/>
        </p:spPr>
        <p:txBody>
          <a:bodyPr wrap="none" rtlCol="0">
            <a:spAutoFit/>
          </a:bodyPr>
          <a:lstStyle/>
          <a:p>
            <a:r>
              <a:rPr lang="en-US" sz="1600">
                <a:solidFill>
                  <a:schemeClr val="tx1">
                    <a:lumMod val="75000"/>
                    <a:lumOff val="25000"/>
                  </a:schemeClr>
                </a:solidFill>
              </a:rPr>
              <a:t>Azure API Management</a:t>
            </a:r>
          </a:p>
        </p:txBody>
      </p:sp>
      <p:sp>
        <p:nvSpPr>
          <p:cNvPr id="27" name="Title 1">
            <a:extLst>
              <a:ext uri="{FF2B5EF4-FFF2-40B4-BE49-F238E27FC236}">
                <a16:creationId xmlns:a16="http://schemas.microsoft.com/office/drawing/2014/main" id="{63C5FB06-0D60-E649-BDBF-DC3385F67D88}"/>
              </a:ext>
            </a:extLst>
          </p:cNvPr>
          <p:cNvSpPr>
            <a:spLocks noGrp="1"/>
          </p:cNvSpPr>
          <p:nvPr>
            <p:ph type="title"/>
          </p:nvPr>
        </p:nvSpPr>
        <p:spPr>
          <a:xfrm>
            <a:off x="588263" y="457200"/>
            <a:ext cx="11018520" cy="553998"/>
          </a:xfrm>
          <a:prstGeom prst="rect">
            <a:avLst/>
          </a:prstGeom>
        </p:spPr>
        <p:txBody>
          <a:bodyPr wrap="square" anchor="t">
            <a:noAutofit/>
          </a:bodyPr>
          <a:lstStyle/>
          <a:p>
            <a:r>
              <a:rPr lang="en-US" dirty="0">
                <a:cs typeface="Segoe UI"/>
              </a:rPr>
              <a:t>Products and APIs</a:t>
            </a:r>
            <a:endParaRPr lang="en-US" dirty="0"/>
          </a:p>
        </p:txBody>
      </p:sp>
      <p:sp>
        <p:nvSpPr>
          <p:cNvPr id="28" name="Rounded Rectangle 27">
            <a:extLst>
              <a:ext uri="{FF2B5EF4-FFF2-40B4-BE49-F238E27FC236}">
                <a16:creationId xmlns:a16="http://schemas.microsoft.com/office/drawing/2014/main" id="{1BBD1AF7-00B2-2E44-8809-77F7A5057E09}"/>
              </a:ext>
            </a:extLst>
          </p:cNvPr>
          <p:cNvSpPr/>
          <p:nvPr/>
        </p:nvSpPr>
        <p:spPr>
          <a:xfrm>
            <a:off x="4814637" y="5274161"/>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9" name="Rounded Rectangle 28">
            <a:extLst>
              <a:ext uri="{FF2B5EF4-FFF2-40B4-BE49-F238E27FC236}">
                <a16:creationId xmlns:a16="http://schemas.microsoft.com/office/drawing/2014/main" id="{D8648680-2A8B-8A45-B3F0-0F9005DE340E}"/>
              </a:ext>
            </a:extLst>
          </p:cNvPr>
          <p:cNvSpPr/>
          <p:nvPr/>
        </p:nvSpPr>
        <p:spPr>
          <a:xfrm>
            <a:off x="8445805" y="5154891"/>
            <a:ext cx="1786758" cy="662811"/>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Endpoint 1</a:t>
            </a:r>
          </a:p>
        </p:txBody>
      </p:sp>
      <p:sp>
        <p:nvSpPr>
          <p:cNvPr id="30" name="Rounded Rectangle 29">
            <a:extLst>
              <a:ext uri="{FF2B5EF4-FFF2-40B4-BE49-F238E27FC236}">
                <a16:creationId xmlns:a16="http://schemas.microsoft.com/office/drawing/2014/main" id="{2EA6F1BA-D11E-D44E-8205-2E94AC8D1108}"/>
              </a:ext>
            </a:extLst>
          </p:cNvPr>
          <p:cNvSpPr/>
          <p:nvPr/>
        </p:nvSpPr>
        <p:spPr>
          <a:xfrm>
            <a:off x="8445805" y="5963173"/>
            <a:ext cx="1786758" cy="662811"/>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Endpoint 2</a:t>
            </a:r>
          </a:p>
        </p:txBody>
      </p:sp>
      <p:cxnSp>
        <p:nvCxnSpPr>
          <p:cNvPr id="32" name="Straight Arrow Connector 31">
            <a:extLst>
              <a:ext uri="{FF2B5EF4-FFF2-40B4-BE49-F238E27FC236}">
                <a16:creationId xmlns:a16="http://schemas.microsoft.com/office/drawing/2014/main" id="{F7279843-08CC-0443-8563-22A0D00A7724}"/>
              </a:ext>
            </a:extLst>
          </p:cNvPr>
          <p:cNvCxnSpPr>
            <a:stCxn id="28" idx="3"/>
            <a:endCxn id="29" idx="1"/>
          </p:cNvCxnSpPr>
          <p:nvPr/>
        </p:nvCxnSpPr>
        <p:spPr>
          <a:xfrm flipV="1">
            <a:off x="6601395" y="5486297"/>
            <a:ext cx="1844410" cy="46052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A9D16E-D9C4-BC41-8869-2155CE240FE2}"/>
              </a:ext>
            </a:extLst>
          </p:cNvPr>
          <p:cNvCxnSpPr>
            <a:stCxn id="28" idx="3"/>
            <a:endCxn id="30" idx="1"/>
          </p:cNvCxnSpPr>
          <p:nvPr/>
        </p:nvCxnSpPr>
        <p:spPr>
          <a:xfrm>
            <a:off x="6601395" y="5946824"/>
            <a:ext cx="1844410" cy="34775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F99BA5-B8BF-6143-A236-0874F853E4A7}"/>
              </a:ext>
            </a:extLst>
          </p:cNvPr>
          <p:cNvCxnSpPr>
            <a:stCxn id="28" idx="0"/>
          </p:cNvCxnSpPr>
          <p:nvPr/>
        </p:nvCxnSpPr>
        <p:spPr>
          <a:xfrm flipV="1">
            <a:off x="5708016" y="4533938"/>
            <a:ext cx="4067347" cy="740223"/>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44C419-8959-D545-9ACA-E33633E9E212}"/>
              </a:ext>
            </a:extLst>
          </p:cNvPr>
          <p:cNvSpPr txBox="1"/>
          <p:nvPr/>
        </p:nvSpPr>
        <p:spPr>
          <a:xfrm>
            <a:off x="1280049" y="1038578"/>
            <a:ext cx="1009059" cy="523220"/>
          </a:xfrm>
          <a:prstGeom prst="rect">
            <a:avLst/>
          </a:prstGeom>
          <a:noFill/>
        </p:spPr>
        <p:txBody>
          <a:bodyPr wrap="none" rtlCol="0">
            <a:spAutoFit/>
          </a:bodyPr>
          <a:lstStyle/>
          <a:p>
            <a:r>
              <a:rPr lang="en-US" sz="2800" b="1" dirty="0"/>
              <a:t>Users</a:t>
            </a:r>
          </a:p>
        </p:txBody>
      </p:sp>
      <p:sp>
        <p:nvSpPr>
          <p:cNvPr id="38" name="TextBox 37">
            <a:extLst>
              <a:ext uri="{FF2B5EF4-FFF2-40B4-BE49-F238E27FC236}">
                <a16:creationId xmlns:a16="http://schemas.microsoft.com/office/drawing/2014/main" id="{7D11F1AE-9131-0744-A6F2-F40CA21F3A5C}"/>
              </a:ext>
            </a:extLst>
          </p:cNvPr>
          <p:cNvSpPr txBox="1"/>
          <p:nvPr/>
        </p:nvSpPr>
        <p:spPr>
          <a:xfrm>
            <a:off x="4515242" y="1033171"/>
            <a:ext cx="1494768" cy="523220"/>
          </a:xfrm>
          <a:prstGeom prst="rect">
            <a:avLst/>
          </a:prstGeom>
          <a:noFill/>
        </p:spPr>
        <p:txBody>
          <a:bodyPr wrap="none" rtlCol="0">
            <a:spAutoFit/>
          </a:bodyPr>
          <a:lstStyle/>
          <a:p>
            <a:r>
              <a:rPr lang="en-US" sz="2800" b="1" dirty="0"/>
              <a:t>Products</a:t>
            </a:r>
          </a:p>
        </p:txBody>
      </p:sp>
      <p:sp>
        <p:nvSpPr>
          <p:cNvPr id="39" name="TextBox 38">
            <a:extLst>
              <a:ext uri="{FF2B5EF4-FFF2-40B4-BE49-F238E27FC236}">
                <a16:creationId xmlns:a16="http://schemas.microsoft.com/office/drawing/2014/main" id="{12A824F7-8563-844D-941D-0E4CE8F80F2C}"/>
              </a:ext>
            </a:extLst>
          </p:cNvPr>
          <p:cNvSpPr txBox="1"/>
          <p:nvPr/>
        </p:nvSpPr>
        <p:spPr>
          <a:xfrm>
            <a:off x="9355392" y="1040298"/>
            <a:ext cx="832279" cy="523220"/>
          </a:xfrm>
          <a:prstGeom prst="rect">
            <a:avLst/>
          </a:prstGeom>
          <a:noFill/>
        </p:spPr>
        <p:txBody>
          <a:bodyPr wrap="none" rtlCol="0">
            <a:spAutoFit/>
          </a:bodyPr>
          <a:lstStyle/>
          <a:p>
            <a:r>
              <a:rPr lang="en-US" sz="2800" b="1" dirty="0"/>
              <a:t>APIs</a:t>
            </a:r>
          </a:p>
        </p:txBody>
      </p:sp>
    </p:spTree>
    <p:extLst>
      <p:ext uri="{BB962C8B-B14F-4D97-AF65-F5344CB8AC3E}">
        <p14:creationId xmlns:p14="http://schemas.microsoft.com/office/powerpoint/2010/main" val="184457119"/>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Custom 2">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42E8E8"/>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2.xml><?xml version="1.0" encoding="utf-8"?>
<a:theme xmlns:a="http://schemas.openxmlformats.org/drawingml/2006/main" name="9-51056_Build 2019 Breakout_Black Template">
  <a:themeElements>
    <a:clrScheme name="Custom 1">
      <a:dk1>
        <a:srgbClr val="000000"/>
      </a:dk1>
      <a:lt1>
        <a:srgbClr val="FFFFFF"/>
      </a:lt1>
      <a:dk2>
        <a:srgbClr val="FE5039"/>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0FE26AD-D395-4DC5-BF13-1053AE312F29}"/>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42E8E8"/>
    </a:accent6>
    <a:hlink>
      <a:srgbClr val="0078D4"/>
    </a:hlink>
    <a:folHlink>
      <a:srgbClr val="0078D4"/>
    </a:folHlink>
  </a:clrScheme>
</a:themeOverride>
</file>

<file path=ppt/theme/themeOverride2.xml><?xml version="1.0" encoding="utf-8"?>
<a:themeOverride xmlns:a="http://schemas.openxmlformats.org/drawingml/2006/main">
  <a:clrScheme name="Custom 2">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42E8E8"/>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84588FD3D70C2045BC8EDD4E0738CFE7" ma:contentTypeVersion="2" ma:contentTypeDescription="Opprett et nytt dokument." ma:contentTypeScope="" ma:versionID="852b80eed799e61a851041441ec70202">
  <xsd:schema xmlns:xsd="http://www.w3.org/2001/XMLSchema" xmlns:xs="http://www.w3.org/2001/XMLSchema" xmlns:p="http://schemas.microsoft.com/office/2006/metadata/properties" xmlns:ns2="dc2b6ae4-9cb4-4e53-9bbf-59a42324023e" targetNamespace="http://schemas.microsoft.com/office/2006/metadata/properties" ma:root="true" ma:fieldsID="6f186c9d4caaa83fd0588a01f91a5ae9" ns2:_="">
    <xsd:import namespace="dc2b6ae4-9cb4-4e53-9bbf-59a42324023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2b6ae4-9cb4-4e53-9bbf-59a4232402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D71158-B4C6-4197-9673-F32A0AA1E9C5}">
  <ds:schemaRefs>
    <ds:schemaRef ds:uri="http://schemas.microsoft.com/office/2006/documentManagement/types"/>
    <ds:schemaRef ds:uri="http://schemas.openxmlformats.org/package/2006/metadata/core-properties"/>
    <ds:schemaRef ds:uri="dc2b6ae4-9cb4-4e53-9bbf-59a42324023e"/>
    <ds:schemaRef ds:uri="http://schemas.microsoft.com/office/2006/metadata/properties"/>
    <ds:schemaRef ds:uri="http://www.w3.org/XML/1998/namespace"/>
    <ds:schemaRef ds:uri="http://purl.org/dc/terms/"/>
    <ds:schemaRef ds:uri="http://purl.org/dc/elements/1.1/"/>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E5F6D3B-8A0C-4DB0-BDFA-B871199EFB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2b6ae4-9cb4-4e53-9bbf-59a4232402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D40BEE1-120B-4682-AC87-AFB6971FE4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TotalTime>
  <Words>3228</Words>
  <Application>Microsoft Macintosh PowerPoint</Application>
  <PresentationFormat>Widescreen</PresentationFormat>
  <Paragraphs>451</Paragraphs>
  <Slides>40</Slides>
  <Notes>39</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40</vt:i4>
      </vt:variant>
    </vt:vector>
  </HeadingPairs>
  <TitlesOfParts>
    <vt:vector size="52" baseType="lpstr">
      <vt:lpstr>-apple-system</vt:lpstr>
      <vt:lpstr>Arial</vt:lpstr>
      <vt:lpstr>Calibri</vt:lpstr>
      <vt:lpstr>Consolas</vt:lpstr>
      <vt:lpstr>Segoe UI</vt:lpstr>
      <vt:lpstr>Segoe UI Light</vt:lpstr>
      <vt:lpstr>Segoe UI Semibold</vt:lpstr>
      <vt:lpstr>Segoe UI Semilight</vt:lpstr>
      <vt:lpstr>Wingdings</vt:lpstr>
      <vt:lpstr>9-51056_Build 2019 Breakout_White Template</vt:lpstr>
      <vt:lpstr>9-51056_Build 2019 Breakout_Black Template</vt:lpstr>
      <vt:lpstr>9-51027_Microsoft_Ready_Template</vt:lpstr>
      <vt:lpstr>Understanding  Azure API Management</vt:lpstr>
      <vt:lpstr>Agenda (160 min)</vt:lpstr>
      <vt:lpstr>API Gateway</vt:lpstr>
      <vt:lpstr>Essence of API Management</vt:lpstr>
      <vt:lpstr>What we can do with API Management</vt:lpstr>
      <vt:lpstr>How do we secure our APIs?</vt:lpstr>
      <vt:lpstr>Main APIM usage at Vipps</vt:lpstr>
      <vt:lpstr>Model</vt:lpstr>
      <vt:lpstr>Products and APIs</vt:lpstr>
      <vt:lpstr>Deployment Options</vt:lpstr>
      <vt:lpstr>PowerShell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do some work ... </vt:lpstr>
      <vt:lpstr>PowerPoint Presentation</vt:lpstr>
      <vt:lpstr>Policies.</vt:lpstr>
      <vt:lpstr>What are policies for?</vt:lpstr>
      <vt:lpstr>Where can I set policies, and how do they work?</vt:lpstr>
      <vt:lpstr>PowerPoint Presentation</vt:lpstr>
      <vt:lpstr>PowerPoint Presentation</vt:lpstr>
      <vt:lpstr>Basic API policy</vt:lpstr>
      <vt:lpstr>Mock template to include</vt:lpstr>
      <vt:lpstr>Let’s do some work again ... </vt:lpstr>
      <vt:lpstr>PowerPoint Presentation</vt:lpstr>
      <vt:lpstr>APIM maintenance</vt:lpstr>
      <vt:lpstr>APIM maintenance tasks</vt:lpstr>
      <vt:lpstr>Configure APIM to send logs to Event Hub</vt:lpstr>
      <vt:lpstr>Configure APIM to send logs to Application Insight</vt:lpstr>
      <vt:lpstr>Backup and Restore</vt:lpstr>
      <vt:lpstr>Managing custom domains</vt:lpstr>
      <vt:lpstr>Managing SSL certificates</vt:lpstr>
      <vt:lpstr>Security</vt:lpstr>
      <vt:lpstr>Upgrade and scale</vt:lpstr>
      <vt:lpstr>Let’s do some work again ...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Azure API Management</dc:title>
  <dc:creator>Sven Malvik</dc:creator>
  <cp:lastModifiedBy>Sven Malvik</cp:lastModifiedBy>
  <cp:revision>4</cp:revision>
  <dcterms:created xsi:type="dcterms:W3CDTF">2020-01-27T12:21:21Z</dcterms:created>
  <dcterms:modified xsi:type="dcterms:W3CDTF">2020-01-27T12:26:32Z</dcterms:modified>
</cp:coreProperties>
</file>